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24"/>
  </p:notesMasterIdLst>
  <p:sldIdLst>
    <p:sldId id="256" r:id="rId3"/>
    <p:sldId id="257" r:id="rId4"/>
    <p:sldId id="28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Red Hat Display" panose="020B0604020202020204" charset="0"/>
      <p:regular r:id="rId25"/>
      <p:bold r:id="rId26"/>
      <p:italic r:id="rId27"/>
      <p:boldItalic r:id="rId28"/>
    </p:embeddedFont>
    <p:embeddedFont>
      <p:font typeface="Tahoma" panose="020B0604030504040204" pitchFamily="3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ona Martin" initials="" lastIdx="4" clrIdx="0"/>
  <p:cmAuthor id="1" name="Megan Scanderbeg"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99ED31-17F6-41CA-BC0D-A8CD7C77079C}">
  <a:tblStyle styleId="{C299ED31-17F6-41CA-BC0D-A8CD7C7707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82134" autoAdjust="0"/>
  </p:normalViewPr>
  <p:slideViewPr>
    <p:cSldViewPr snapToGrid="0">
      <p:cViewPr varScale="1">
        <p:scale>
          <a:sx n="116" d="100"/>
          <a:sy n="116" d="100"/>
        </p:scale>
        <p:origin x="1650"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Core</c:v>
                </c:pt>
              </c:strCache>
            </c:strRef>
          </c:tx>
          <c:spPr>
            <a:solidFill>
              <a:schemeClr val="accent1"/>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Sheet1!$B$2:$B$28</c:f>
              <c:numCache>
                <c:formatCode>General</c:formatCode>
                <c:ptCount val="27"/>
                <c:pt idx="0">
                  <c:v>232</c:v>
                </c:pt>
                <c:pt idx="1">
                  <c:v>719</c:v>
                </c:pt>
                <c:pt idx="2">
                  <c:v>1353</c:v>
                </c:pt>
                <c:pt idx="3">
                  <c:v>3138</c:v>
                </c:pt>
                <c:pt idx="4">
                  <c:v>7801</c:v>
                </c:pt>
                <c:pt idx="5">
                  <c:v>17791</c:v>
                </c:pt>
                <c:pt idx="6">
                  <c:v>30409</c:v>
                </c:pt>
                <c:pt idx="7">
                  <c:v>47091</c:v>
                </c:pt>
                <c:pt idx="8">
                  <c:v>72020</c:v>
                </c:pt>
                <c:pt idx="9">
                  <c:v>95295</c:v>
                </c:pt>
                <c:pt idx="10">
                  <c:v>109209</c:v>
                </c:pt>
                <c:pt idx="11">
                  <c:v>122723</c:v>
                </c:pt>
                <c:pt idx="12">
                  <c:v>126651</c:v>
                </c:pt>
                <c:pt idx="13">
                  <c:v>121776</c:v>
                </c:pt>
                <c:pt idx="14">
                  <c:v>130697</c:v>
                </c:pt>
                <c:pt idx="15">
                  <c:v>144976</c:v>
                </c:pt>
                <c:pt idx="16">
                  <c:v>157080</c:v>
                </c:pt>
                <c:pt idx="17">
                  <c:v>160133</c:v>
                </c:pt>
                <c:pt idx="18">
                  <c:v>173249</c:v>
                </c:pt>
                <c:pt idx="19">
                  <c:v>177119</c:v>
                </c:pt>
                <c:pt idx="20">
                  <c:v>171260</c:v>
                </c:pt>
                <c:pt idx="21">
                  <c:v>171982</c:v>
                </c:pt>
                <c:pt idx="22">
                  <c:v>162906</c:v>
                </c:pt>
                <c:pt idx="23">
                  <c:v>162568</c:v>
                </c:pt>
                <c:pt idx="24">
                  <c:v>166112</c:v>
                </c:pt>
                <c:pt idx="25">
                  <c:v>163335</c:v>
                </c:pt>
                <c:pt idx="26">
                  <c:v>167008</c:v>
                </c:pt>
              </c:numCache>
            </c:numRef>
          </c:val>
          <c:extLst>
            <c:ext xmlns:c16="http://schemas.microsoft.com/office/drawing/2014/chart" uri="{C3380CC4-5D6E-409C-BE32-E72D297353CC}">
              <c16:uniqueId val="{00000000-0136-4A70-AAC4-D5A49354B85A}"/>
            </c:ext>
          </c:extLst>
        </c:ser>
        <c:ser>
          <c:idx val="1"/>
          <c:order val="1"/>
          <c:tx>
            <c:strRef>
              <c:f>Sheet1!$C$1</c:f>
              <c:strCache>
                <c:ptCount val="1"/>
                <c:pt idx="0">
                  <c:v>BGC</c:v>
                </c:pt>
              </c:strCache>
            </c:strRef>
          </c:tx>
          <c:spPr>
            <a:solidFill>
              <a:schemeClr val="accent2"/>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Sheet1!$C$2:$C$28</c:f>
              <c:numCache>
                <c:formatCode>General</c:formatCode>
                <c:ptCount val="27"/>
                <c:pt idx="0">
                  <c:v>0</c:v>
                </c:pt>
                <c:pt idx="1">
                  <c:v>0</c:v>
                </c:pt>
                <c:pt idx="2">
                  <c:v>0</c:v>
                </c:pt>
                <c:pt idx="3">
                  <c:v>0</c:v>
                </c:pt>
                <c:pt idx="4">
                  <c:v>0</c:v>
                </c:pt>
                <c:pt idx="5">
                  <c:v>11</c:v>
                </c:pt>
                <c:pt idx="6">
                  <c:v>132</c:v>
                </c:pt>
                <c:pt idx="7">
                  <c:v>468</c:v>
                </c:pt>
                <c:pt idx="8">
                  <c:v>1260</c:v>
                </c:pt>
                <c:pt idx="9">
                  <c:v>3472</c:v>
                </c:pt>
                <c:pt idx="10">
                  <c:v>5248</c:v>
                </c:pt>
                <c:pt idx="11">
                  <c:v>8802</c:v>
                </c:pt>
                <c:pt idx="12">
                  <c:v>9775</c:v>
                </c:pt>
                <c:pt idx="13">
                  <c:v>10028</c:v>
                </c:pt>
                <c:pt idx="14">
                  <c:v>11605</c:v>
                </c:pt>
                <c:pt idx="15">
                  <c:v>14270</c:v>
                </c:pt>
                <c:pt idx="16">
                  <c:v>17469</c:v>
                </c:pt>
                <c:pt idx="17">
                  <c:v>22469</c:v>
                </c:pt>
                <c:pt idx="18">
                  <c:v>21590</c:v>
                </c:pt>
                <c:pt idx="19">
                  <c:v>20597</c:v>
                </c:pt>
                <c:pt idx="20">
                  <c:v>19239</c:v>
                </c:pt>
                <c:pt idx="21">
                  <c:v>19773</c:v>
                </c:pt>
                <c:pt idx="22">
                  <c:v>20605</c:v>
                </c:pt>
                <c:pt idx="23">
                  <c:v>19946</c:v>
                </c:pt>
                <c:pt idx="24">
                  <c:v>23787</c:v>
                </c:pt>
                <c:pt idx="25">
                  <c:v>25177</c:v>
                </c:pt>
                <c:pt idx="26">
                  <c:v>28697</c:v>
                </c:pt>
              </c:numCache>
            </c:numRef>
          </c:val>
          <c:extLst>
            <c:ext xmlns:c16="http://schemas.microsoft.com/office/drawing/2014/chart" uri="{C3380CC4-5D6E-409C-BE32-E72D297353CC}">
              <c16:uniqueId val="{00000001-0136-4A70-AAC4-D5A49354B85A}"/>
            </c:ext>
          </c:extLst>
        </c:ser>
        <c:ser>
          <c:idx val="2"/>
          <c:order val="2"/>
          <c:tx>
            <c:strRef>
              <c:f>Sheet1!$D$1</c:f>
              <c:strCache>
                <c:ptCount val="1"/>
                <c:pt idx="0">
                  <c:v>Deep</c:v>
                </c:pt>
              </c:strCache>
            </c:strRef>
          </c:tx>
          <c:spPr>
            <a:solidFill>
              <a:schemeClr val="accent3"/>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Sheet1!$D$2:$D$28</c:f>
              <c:numCache>
                <c:formatCode>General</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143</c:v>
                </c:pt>
                <c:pt idx="16">
                  <c:v>249</c:v>
                </c:pt>
                <c:pt idx="17">
                  <c:v>562</c:v>
                </c:pt>
                <c:pt idx="18">
                  <c:v>527</c:v>
                </c:pt>
                <c:pt idx="19">
                  <c:v>1349</c:v>
                </c:pt>
                <c:pt idx="20">
                  <c:v>1570</c:v>
                </c:pt>
                <c:pt idx="21">
                  <c:v>3792</c:v>
                </c:pt>
                <c:pt idx="22">
                  <c:v>4410</c:v>
                </c:pt>
                <c:pt idx="23">
                  <c:v>5591</c:v>
                </c:pt>
                <c:pt idx="24">
                  <c:v>8776</c:v>
                </c:pt>
                <c:pt idx="25">
                  <c:v>9761</c:v>
                </c:pt>
                <c:pt idx="26">
                  <c:v>12222</c:v>
                </c:pt>
              </c:numCache>
            </c:numRef>
          </c:val>
          <c:extLst>
            <c:ext xmlns:c16="http://schemas.microsoft.com/office/drawing/2014/chart" uri="{C3380CC4-5D6E-409C-BE32-E72D297353CC}">
              <c16:uniqueId val="{00000002-0136-4A70-AAC4-D5A49354B85A}"/>
            </c:ext>
          </c:extLst>
        </c:ser>
        <c:dLbls>
          <c:showLegendKey val="0"/>
          <c:showVal val="0"/>
          <c:showCatName val="0"/>
          <c:showSerName val="0"/>
          <c:showPercent val="0"/>
          <c:showBubbleSize val="0"/>
        </c:dLbls>
        <c:gapWidth val="219"/>
        <c:overlap val="-27"/>
        <c:axId val="1944259584"/>
        <c:axId val="1895560048"/>
      </c:barChart>
      <c:catAx>
        <c:axId val="194425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5560048"/>
        <c:crosses val="autoZero"/>
        <c:auto val="1"/>
        <c:lblAlgn val="ctr"/>
        <c:lblOffset val="100"/>
        <c:noMultiLvlLbl val="0"/>
      </c:catAx>
      <c:valAx>
        <c:axId val="189556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425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Core</c:v>
                </c:pt>
              </c:strCache>
            </c:strRef>
          </c:tx>
          <c:spPr>
            <a:solidFill>
              <a:schemeClr val="accent1"/>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Sheet1!$B$2:$B$28</c:f>
              <c:numCache>
                <c:formatCode>General</c:formatCode>
                <c:ptCount val="27"/>
                <c:pt idx="0">
                  <c:v>232</c:v>
                </c:pt>
                <c:pt idx="1">
                  <c:v>719</c:v>
                </c:pt>
                <c:pt idx="2">
                  <c:v>1353</c:v>
                </c:pt>
                <c:pt idx="3">
                  <c:v>3138</c:v>
                </c:pt>
                <c:pt idx="4">
                  <c:v>7801</c:v>
                </c:pt>
                <c:pt idx="5">
                  <c:v>17791</c:v>
                </c:pt>
                <c:pt idx="6">
                  <c:v>30409</c:v>
                </c:pt>
                <c:pt idx="7">
                  <c:v>47091</c:v>
                </c:pt>
                <c:pt idx="8">
                  <c:v>72020</c:v>
                </c:pt>
                <c:pt idx="9">
                  <c:v>95295</c:v>
                </c:pt>
                <c:pt idx="10">
                  <c:v>109209</c:v>
                </c:pt>
                <c:pt idx="11">
                  <c:v>122723</c:v>
                </c:pt>
                <c:pt idx="12">
                  <c:v>126651</c:v>
                </c:pt>
                <c:pt idx="13">
                  <c:v>121776</c:v>
                </c:pt>
                <c:pt idx="14">
                  <c:v>130697</c:v>
                </c:pt>
                <c:pt idx="15">
                  <c:v>144976</c:v>
                </c:pt>
                <c:pt idx="16">
                  <c:v>157080</c:v>
                </c:pt>
                <c:pt idx="17">
                  <c:v>160133</c:v>
                </c:pt>
                <c:pt idx="18">
                  <c:v>173249</c:v>
                </c:pt>
                <c:pt idx="19">
                  <c:v>177119</c:v>
                </c:pt>
                <c:pt idx="20">
                  <c:v>171260</c:v>
                </c:pt>
                <c:pt idx="21">
                  <c:v>171982</c:v>
                </c:pt>
                <c:pt idx="22">
                  <c:v>162906</c:v>
                </c:pt>
                <c:pt idx="23">
                  <c:v>162568</c:v>
                </c:pt>
                <c:pt idx="24">
                  <c:v>166112</c:v>
                </c:pt>
                <c:pt idx="25">
                  <c:v>163335</c:v>
                </c:pt>
                <c:pt idx="26">
                  <c:v>167008</c:v>
                </c:pt>
              </c:numCache>
            </c:numRef>
          </c:val>
          <c:extLst>
            <c:ext xmlns:c16="http://schemas.microsoft.com/office/drawing/2014/chart" uri="{C3380CC4-5D6E-409C-BE32-E72D297353CC}">
              <c16:uniqueId val="{00000000-0136-4A70-AAC4-D5A49354B85A}"/>
            </c:ext>
          </c:extLst>
        </c:ser>
        <c:ser>
          <c:idx val="1"/>
          <c:order val="1"/>
          <c:tx>
            <c:strRef>
              <c:f>Sheet1!$C$1</c:f>
              <c:strCache>
                <c:ptCount val="1"/>
                <c:pt idx="0">
                  <c:v>BGC</c:v>
                </c:pt>
              </c:strCache>
            </c:strRef>
          </c:tx>
          <c:spPr>
            <a:solidFill>
              <a:schemeClr val="accent2"/>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Sheet1!$C$2:$C$28</c:f>
              <c:numCache>
                <c:formatCode>General</c:formatCode>
                <c:ptCount val="27"/>
                <c:pt idx="0">
                  <c:v>0</c:v>
                </c:pt>
                <c:pt idx="1">
                  <c:v>0</c:v>
                </c:pt>
                <c:pt idx="2">
                  <c:v>0</c:v>
                </c:pt>
                <c:pt idx="3">
                  <c:v>0</c:v>
                </c:pt>
                <c:pt idx="4">
                  <c:v>0</c:v>
                </c:pt>
                <c:pt idx="5">
                  <c:v>11</c:v>
                </c:pt>
                <c:pt idx="6">
                  <c:v>132</c:v>
                </c:pt>
                <c:pt idx="7">
                  <c:v>468</c:v>
                </c:pt>
                <c:pt idx="8">
                  <c:v>1260</c:v>
                </c:pt>
                <c:pt idx="9">
                  <c:v>3472</c:v>
                </c:pt>
                <c:pt idx="10">
                  <c:v>5248</c:v>
                </c:pt>
                <c:pt idx="11">
                  <c:v>8802</c:v>
                </c:pt>
                <c:pt idx="12">
                  <c:v>9775</c:v>
                </c:pt>
                <c:pt idx="13">
                  <c:v>10028</c:v>
                </c:pt>
                <c:pt idx="14">
                  <c:v>11605</c:v>
                </c:pt>
                <c:pt idx="15">
                  <c:v>14270</c:v>
                </c:pt>
                <c:pt idx="16">
                  <c:v>17469</c:v>
                </c:pt>
                <c:pt idx="17">
                  <c:v>22469</c:v>
                </c:pt>
                <c:pt idx="18">
                  <c:v>21590</c:v>
                </c:pt>
                <c:pt idx="19">
                  <c:v>20597</c:v>
                </c:pt>
                <c:pt idx="20">
                  <c:v>19239</c:v>
                </c:pt>
                <c:pt idx="21">
                  <c:v>19773</c:v>
                </c:pt>
                <c:pt idx="22">
                  <c:v>20605</c:v>
                </c:pt>
                <c:pt idx="23">
                  <c:v>19946</c:v>
                </c:pt>
                <c:pt idx="24">
                  <c:v>23787</c:v>
                </c:pt>
                <c:pt idx="25">
                  <c:v>25177</c:v>
                </c:pt>
                <c:pt idx="26">
                  <c:v>28697</c:v>
                </c:pt>
              </c:numCache>
            </c:numRef>
          </c:val>
          <c:extLst>
            <c:ext xmlns:c16="http://schemas.microsoft.com/office/drawing/2014/chart" uri="{C3380CC4-5D6E-409C-BE32-E72D297353CC}">
              <c16:uniqueId val="{00000001-0136-4A70-AAC4-D5A49354B85A}"/>
            </c:ext>
          </c:extLst>
        </c:ser>
        <c:ser>
          <c:idx val="2"/>
          <c:order val="2"/>
          <c:tx>
            <c:strRef>
              <c:f>Sheet1!$D$1</c:f>
              <c:strCache>
                <c:ptCount val="1"/>
                <c:pt idx="0">
                  <c:v>Deep</c:v>
                </c:pt>
              </c:strCache>
            </c:strRef>
          </c:tx>
          <c:spPr>
            <a:solidFill>
              <a:schemeClr val="accent3"/>
            </a:solidFill>
            <a:ln>
              <a:noFill/>
            </a:ln>
            <a:effectLst/>
          </c:spPr>
          <c:invertIfNegative val="0"/>
          <c:cat>
            <c:numRef>
              <c:f>Sheet1!$A$2:$A$28</c:f>
              <c:numCache>
                <c:formatCode>General</c:formatCode>
                <c:ptCount val="27"/>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numCache>
            </c:numRef>
          </c:cat>
          <c:val>
            <c:numRef>
              <c:f>Sheet1!$D$2:$D$28</c:f>
              <c:numCache>
                <c:formatCode>General</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143</c:v>
                </c:pt>
                <c:pt idx="16">
                  <c:v>249</c:v>
                </c:pt>
                <c:pt idx="17">
                  <c:v>562</c:v>
                </c:pt>
                <c:pt idx="18">
                  <c:v>527</c:v>
                </c:pt>
                <c:pt idx="19">
                  <c:v>1349</c:v>
                </c:pt>
                <c:pt idx="20">
                  <c:v>1570</c:v>
                </c:pt>
                <c:pt idx="21">
                  <c:v>3792</c:v>
                </c:pt>
                <c:pt idx="22">
                  <c:v>4410</c:v>
                </c:pt>
                <c:pt idx="23">
                  <c:v>5591</c:v>
                </c:pt>
                <c:pt idx="24">
                  <c:v>8776</c:v>
                </c:pt>
                <c:pt idx="25">
                  <c:v>9761</c:v>
                </c:pt>
                <c:pt idx="26">
                  <c:v>12222</c:v>
                </c:pt>
              </c:numCache>
            </c:numRef>
          </c:val>
          <c:extLst>
            <c:ext xmlns:c16="http://schemas.microsoft.com/office/drawing/2014/chart" uri="{C3380CC4-5D6E-409C-BE32-E72D297353CC}">
              <c16:uniqueId val="{00000002-0136-4A70-AAC4-D5A49354B85A}"/>
            </c:ext>
          </c:extLst>
        </c:ser>
        <c:dLbls>
          <c:showLegendKey val="0"/>
          <c:showVal val="0"/>
          <c:showCatName val="0"/>
          <c:showSerName val="0"/>
          <c:showPercent val="0"/>
          <c:showBubbleSize val="0"/>
        </c:dLbls>
        <c:gapWidth val="219"/>
        <c:overlap val="-27"/>
        <c:axId val="1944259584"/>
        <c:axId val="1895560048"/>
      </c:barChart>
      <c:catAx>
        <c:axId val="194425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5560048"/>
        <c:crosses val="autoZero"/>
        <c:auto val="1"/>
        <c:lblAlgn val="ctr"/>
        <c:lblOffset val="100"/>
        <c:noMultiLvlLbl val="0"/>
      </c:catAx>
      <c:valAx>
        <c:axId val="189556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425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60ab302a63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g260ab302a63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0ab302a63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60ab302a63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60ab302a63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g260ab302a63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b2df16b7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b2df16b7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2df16c19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b2df16c19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a7a7d582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7a7a7d582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0ab302a63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260ab302a63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0ab302a63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g260ab302a63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0ab302a63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260ab302a6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a3aeef54d1_3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2a3aeef54d1_3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60ab302a6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 name="Google Shape;81;g260ab302a6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0ab302a63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260ab302a63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0ab302a63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g260ab302a63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60ab302a6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 name="Google Shape;81;g260ab302a6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771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0ab302a63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g260ab302a6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a3aeef54d1_3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g2a3aeef54d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a3aeef54d1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2a3aeef54d1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a3aeef54d1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g2a3aeef54d1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60ab302a63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g260ab302a63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60ab302a63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2" name="Google Shape;142;g260ab302a63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_Option 1">
  <p:cSld name="Title Slide_Option 1">
    <p:spTree>
      <p:nvGrpSpPr>
        <p:cNvPr id="1" name="Shape 56"/>
        <p:cNvGrpSpPr/>
        <p:nvPr/>
      </p:nvGrpSpPr>
      <p:grpSpPr>
        <a:xfrm>
          <a:off x="0" y="0"/>
          <a:ext cx="0" cy="0"/>
          <a:chOff x="0" y="0"/>
          <a:chExt cx="0" cy="0"/>
        </a:xfrm>
      </p:grpSpPr>
      <p:sp>
        <p:nvSpPr>
          <p:cNvPr id="57" name="Google Shape;57;p14"/>
          <p:cNvSpPr/>
          <p:nvPr/>
        </p:nvSpPr>
        <p:spPr>
          <a:xfrm>
            <a:off x="0" y="-44246"/>
            <a:ext cx="9144000" cy="5187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 name="Google Shape;58;p14"/>
          <p:cNvSpPr>
            <a:spLocks noGrp="1"/>
          </p:cNvSpPr>
          <p:nvPr>
            <p:ph type="pic" idx="2"/>
          </p:nvPr>
        </p:nvSpPr>
        <p:spPr>
          <a:xfrm>
            <a:off x="0" y="-51197"/>
            <a:ext cx="9144000" cy="3874200"/>
          </a:xfrm>
          <a:prstGeom prst="rect">
            <a:avLst/>
          </a:prstGeom>
          <a:solidFill>
            <a:schemeClr val="lt1"/>
          </a:solidFill>
          <a:ln>
            <a:noFill/>
          </a:ln>
        </p:spPr>
      </p:sp>
      <p:sp>
        <p:nvSpPr>
          <p:cNvPr id="59" name="Google Shape;59;p14"/>
          <p:cNvSpPr txBox="1">
            <a:spLocks noGrp="1"/>
          </p:cNvSpPr>
          <p:nvPr>
            <p:ph type="body" idx="1"/>
          </p:nvPr>
        </p:nvSpPr>
        <p:spPr>
          <a:xfrm>
            <a:off x="324941" y="4161212"/>
            <a:ext cx="5149200" cy="3798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2700"/>
              <a:buNone/>
              <a:defRPr sz="2700" b="1"/>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body" idx="3"/>
          </p:nvPr>
        </p:nvSpPr>
        <p:spPr>
          <a:xfrm>
            <a:off x="324941" y="4538551"/>
            <a:ext cx="5149200" cy="3549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2"/>
              </a:buClr>
              <a:buSzPts val="1800"/>
              <a:buNone/>
              <a:defRPr sz="1800">
                <a:solidFill>
                  <a:schemeClr val="lt2"/>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61" name="Google Shape;61;p14"/>
          <p:cNvPicPr preferRelativeResize="0"/>
          <p:nvPr/>
        </p:nvPicPr>
        <p:blipFill rotWithShape="1">
          <a:blip r:embed="rId2">
            <a:alphaModFix/>
          </a:blip>
          <a:srcRect/>
          <a:stretch/>
        </p:blipFill>
        <p:spPr>
          <a:xfrm>
            <a:off x="6915479" y="2922714"/>
            <a:ext cx="2176270" cy="22277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p:cSld name="Bulle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35741" y="915100"/>
            <a:ext cx="8077800" cy="3575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65"/>
        <p:cNvGrpSpPr/>
        <p:nvPr/>
      </p:nvGrpSpPr>
      <p:grpSpPr>
        <a:xfrm>
          <a:off x="0" y="0"/>
          <a:ext cx="0" cy="0"/>
          <a:chOff x="0" y="0"/>
          <a:chExt cx="0" cy="0"/>
        </a:xfrm>
      </p:grpSpPr>
      <p:sp>
        <p:nvSpPr>
          <p:cNvPr id="66" name="Google Shape;66;p16"/>
          <p:cNvSpPr/>
          <p:nvPr/>
        </p:nvSpPr>
        <p:spPr>
          <a:xfrm>
            <a:off x="110836" y="-6539"/>
            <a:ext cx="8922300" cy="485700"/>
          </a:xfrm>
          <a:prstGeom prst="rect">
            <a:avLst/>
          </a:prstGeom>
          <a:solidFill>
            <a:srgbClr val="00205B"/>
          </a:solidFill>
          <a:ln>
            <a:noFill/>
          </a:ln>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chemeClr val="lt1"/>
              </a:buClr>
              <a:buSzPts val="700"/>
              <a:buFont typeface="Tahoma"/>
              <a:buNone/>
            </a:pPr>
            <a:endParaRPr sz="700" b="1" i="0" u="none" strike="noStrike" cap="none">
              <a:solidFill>
                <a:schemeClr val="lt1"/>
              </a:solidFill>
              <a:latin typeface="Tahoma"/>
              <a:ea typeface="Tahoma"/>
              <a:cs typeface="Tahoma"/>
              <a:sym typeface="Tahoma"/>
            </a:endParaRPr>
          </a:p>
        </p:txBody>
      </p:sp>
      <p:sp>
        <p:nvSpPr>
          <p:cNvPr id="67" name="Google Shape;67;p16"/>
          <p:cNvSpPr/>
          <p:nvPr/>
        </p:nvSpPr>
        <p:spPr>
          <a:xfrm>
            <a:off x="108790" y="-6539"/>
            <a:ext cx="485700" cy="485700"/>
          </a:xfrm>
          <a:prstGeom prst="rect">
            <a:avLst/>
          </a:prstGeom>
          <a:solidFill>
            <a:srgbClr val="00829A"/>
          </a:solidFill>
          <a:ln>
            <a:noFill/>
          </a:ln>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chemeClr val="lt1"/>
              </a:buClr>
              <a:buSzPts val="700"/>
              <a:buFont typeface="Tahoma"/>
              <a:buNone/>
            </a:pPr>
            <a:endParaRPr sz="700" b="1" i="0" u="none" strike="noStrike" cap="none">
              <a:solidFill>
                <a:schemeClr val="lt1"/>
              </a:solidFill>
              <a:latin typeface="Tahoma"/>
              <a:ea typeface="Tahoma"/>
              <a:cs typeface="Tahoma"/>
              <a:sym typeface="Tahoma"/>
            </a:endParaRPr>
          </a:p>
        </p:txBody>
      </p:sp>
      <p:sp>
        <p:nvSpPr>
          <p:cNvPr id="68" name="Google Shape;68;p16"/>
          <p:cNvSpPr txBox="1">
            <a:spLocks noGrp="1"/>
          </p:cNvSpPr>
          <p:nvPr>
            <p:ph type="title"/>
          </p:nvPr>
        </p:nvSpPr>
        <p:spPr>
          <a:xfrm>
            <a:off x="594360" y="1"/>
            <a:ext cx="8549700" cy="480300"/>
          </a:xfrm>
          <a:prstGeom prst="rect">
            <a:avLst/>
          </a:prstGeom>
          <a:noFill/>
          <a:ln>
            <a:noFill/>
          </a:ln>
        </p:spPr>
        <p:txBody>
          <a:bodyPr spcFirstLastPara="1" wrap="square" lIns="0" tIns="27000" rIns="27000" bIns="27000" anchor="ctr" anchorCtr="0">
            <a:normAutofit/>
          </a:bodyPr>
          <a:lstStyle>
            <a:lvl1pPr lvl="0" algn="l" rtl="0">
              <a:spcBef>
                <a:spcPts val="0"/>
              </a:spcBef>
              <a:spcAft>
                <a:spcPts val="0"/>
              </a:spcAft>
              <a:buSzPts val="27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108790" y="854572"/>
            <a:ext cx="8720700" cy="3947100"/>
          </a:xfrm>
          <a:prstGeom prst="rect">
            <a:avLst/>
          </a:prstGeom>
          <a:noFill/>
          <a:ln>
            <a:noFill/>
          </a:ln>
        </p:spPr>
        <p:txBody>
          <a:bodyPr spcFirstLastPara="1" wrap="square" lIns="68575" tIns="34275" rIns="68575" bIns="34275" anchor="t" anchorCtr="0">
            <a:normAutofit/>
          </a:bodyPr>
          <a:lstStyle>
            <a:lvl1pPr marL="457200" lvl="0" indent="-381000" algn="l" rtl="0">
              <a:spcBef>
                <a:spcPts val="500"/>
              </a:spcBef>
              <a:spcAft>
                <a:spcPts val="0"/>
              </a:spcAft>
              <a:buClr>
                <a:schemeClr val="dk2"/>
              </a:buClr>
              <a:buSzPts val="2400"/>
              <a:buChar char="•"/>
              <a:defRPr sz="2400"/>
            </a:lvl1pPr>
            <a:lvl2pPr marL="914400" lvl="1" indent="-361950" algn="l" rtl="0">
              <a:spcBef>
                <a:spcPts val="400"/>
              </a:spcBef>
              <a:spcAft>
                <a:spcPts val="0"/>
              </a:spcAft>
              <a:buClr>
                <a:schemeClr val="dk2"/>
              </a:buClr>
              <a:buSzPts val="2100"/>
              <a:buChar char="•"/>
              <a:defRPr sz="2100"/>
            </a:lvl2pPr>
            <a:lvl3pPr marL="1371600" lvl="2" indent="-342900" algn="l" rtl="0">
              <a:spcBef>
                <a:spcPts val="400"/>
              </a:spcBef>
              <a:spcAft>
                <a:spcPts val="0"/>
              </a:spcAft>
              <a:buClr>
                <a:schemeClr val="dk2"/>
              </a:buClr>
              <a:buSzPts val="1800"/>
              <a:buChar char="•"/>
              <a:defRPr sz="1800"/>
            </a:lvl3pPr>
            <a:lvl4pPr marL="1828800" lvl="3" indent="-323850" algn="l" rtl="0">
              <a:spcBef>
                <a:spcPts val="300"/>
              </a:spcBef>
              <a:spcAft>
                <a:spcPts val="0"/>
              </a:spcAft>
              <a:buClr>
                <a:schemeClr val="dk2"/>
              </a:buClr>
              <a:buSzPts val="1500"/>
              <a:buChar char="•"/>
              <a:defRPr sz="1500"/>
            </a:lvl4pPr>
            <a:lvl5pPr marL="2286000" lvl="4" indent="-317500" algn="l" rtl="0">
              <a:spcBef>
                <a:spcPts val="300"/>
              </a:spcBef>
              <a:spcAft>
                <a:spcPts val="0"/>
              </a:spcAft>
              <a:buClr>
                <a:schemeClr val="dk2"/>
              </a:buClr>
              <a:buSzPts val="1400"/>
              <a:buChar char="•"/>
              <a:defRPr sz="1400"/>
            </a:lvl5pPr>
            <a:lvl6pPr marL="2743200" lvl="5" indent="-228600" algn="l" rtl="0">
              <a:spcBef>
                <a:spcPts val="300"/>
              </a:spcBef>
              <a:spcAft>
                <a:spcPts val="0"/>
              </a:spcAft>
              <a:buSzPts val="1400"/>
              <a:buNone/>
              <a:defRPr/>
            </a:lvl6pPr>
            <a:lvl7pPr marL="3200400" lvl="6" indent="-228600" algn="l" rtl="0">
              <a:spcBef>
                <a:spcPts val="300"/>
              </a:spcBef>
              <a:spcAft>
                <a:spcPts val="0"/>
              </a:spcAft>
              <a:buSzPts val="1400"/>
              <a:buNone/>
              <a:defRPr/>
            </a:lvl7pPr>
            <a:lvl8pPr marL="3657600" lvl="7" indent="-228600" algn="l" rtl="0">
              <a:spcBef>
                <a:spcPts val="300"/>
              </a:spcBef>
              <a:spcAft>
                <a:spcPts val="0"/>
              </a:spcAft>
              <a:buSzPts val="1400"/>
              <a:buNone/>
              <a:defRPr/>
            </a:lvl8pPr>
            <a:lvl9pPr marL="4114800" lvl="8" indent="-228600" algn="l" rtl="0">
              <a:spcBef>
                <a:spcPts val="300"/>
              </a:spcBef>
              <a:spcAft>
                <a:spcPts val="0"/>
              </a:spcAft>
              <a:buSzPts val="1400"/>
              <a:buNone/>
              <a:defRPr/>
            </a:lvl9pPr>
          </a:lstStyle>
          <a:p>
            <a:endParaRPr/>
          </a:p>
        </p:txBody>
      </p:sp>
      <p:pic>
        <p:nvPicPr>
          <p:cNvPr id="70" name="Google Shape;70;p16"/>
          <p:cNvPicPr preferRelativeResize="0"/>
          <p:nvPr/>
        </p:nvPicPr>
        <p:blipFill rotWithShape="1">
          <a:blip r:embed="rId2">
            <a:alphaModFix/>
          </a:blip>
          <a:srcRect/>
          <a:stretch/>
        </p:blipFill>
        <p:spPr>
          <a:xfrm>
            <a:off x="155550" y="62854"/>
            <a:ext cx="364310" cy="3619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666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13"/>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2700"/>
              <a:buFont typeface="Red Hat Display"/>
              <a:buNone/>
              <a:defRPr sz="2700" b="1" i="0" u="none" strike="noStrike" cap="none">
                <a:solidFill>
                  <a:schemeClr val="lt1"/>
                </a:solidFill>
                <a:latin typeface="Red Hat Display"/>
                <a:ea typeface="Red Hat Display"/>
                <a:cs typeface="Red Hat Display"/>
                <a:sym typeface="Red Hat Display"/>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635741" y="915100"/>
            <a:ext cx="8077800" cy="35751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ed Hat Display"/>
                <a:ea typeface="Red Hat Display"/>
                <a:cs typeface="Red Hat Display"/>
                <a:sym typeface="Red Hat Display"/>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ed Hat Display"/>
                <a:ea typeface="Red Hat Display"/>
                <a:cs typeface="Red Hat Display"/>
                <a:sym typeface="Red Hat Display"/>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ed Hat Display"/>
                <a:ea typeface="Red Hat Display"/>
                <a:cs typeface="Red Hat Display"/>
                <a:sym typeface="Red Hat Display"/>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Display"/>
                <a:ea typeface="Red Hat Display"/>
                <a:cs typeface="Red Hat Display"/>
                <a:sym typeface="Red Hat Display"/>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ed Hat Display"/>
                <a:ea typeface="Red Hat Display"/>
                <a:cs typeface="Red Hat Display"/>
                <a:sym typeface="Red Hat Display"/>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4" name="Google Shape;54;p13"/>
          <p:cNvSpPr/>
          <p:nvPr/>
        </p:nvSpPr>
        <p:spPr>
          <a:xfrm>
            <a:off x="0" y="631425"/>
            <a:ext cx="696000" cy="34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5" name="Google Shape;55;p13"/>
          <p:cNvPicPr preferRelativeResize="0"/>
          <p:nvPr/>
        </p:nvPicPr>
        <p:blipFill rotWithShape="1">
          <a:blip r:embed="rId5">
            <a:alphaModFix/>
          </a:blip>
          <a:srcRect/>
          <a:stretch/>
        </p:blipFill>
        <p:spPr>
          <a:xfrm>
            <a:off x="0" y="4469133"/>
            <a:ext cx="658786" cy="6743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doi.org/10.13155/97828"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doi.org/10.13155/35385" TargetMode="External"/><Relationship Id="rId5" Type="http://schemas.openxmlformats.org/officeDocument/2006/relationships/hyperlink" Target="https://doi.org/10.13155/60262" TargetMode="External"/><Relationship Id="rId4" Type="http://schemas.openxmlformats.org/officeDocument/2006/relationships/hyperlink" Target="https://biogeochemical-argo.org/cloud/document/implementation-stat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www.argodatamgt.org/content/download/30910/209488/file/argo-parameters-list-core-and-b_20230612.xlsx"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doi.org/10.17882/4218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ataselection.euro-argo.eu/"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s://argovis.colorado.edu/"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s://github.com/argovis/demo_notebooks"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argovis/demo_notebooks" TargetMode="External"/><Relationship Id="rId3" Type="http://schemas.openxmlformats.org/officeDocument/2006/relationships/hyperlink" Target="https://euroargodev.github.io/argoonlineschool/intro.html" TargetMode="External"/><Relationship Id="rId7" Type="http://schemas.openxmlformats.org/officeDocument/2006/relationships/hyperlink" Target="https://github.com/NOAA-PMEL/OneArgo-R"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github.com/NOAA-PMEL/OneArgo-Mat" TargetMode="External"/><Relationship Id="rId5" Type="http://schemas.openxmlformats.org/officeDocument/2006/relationships/hyperlink" Target="https://github.com/ArgoCanada/argoFloats" TargetMode="External"/><Relationship Id="rId4" Type="http://schemas.openxmlformats.org/officeDocument/2006/relationships/hyperlink" Target="https://github.com/euroargodev/argopy" TargetMode="External"/><Relationship Id="rId9" Type="http://schemas.openxmlformats.org/officeDocument/2006/relationships/hyperlink" Target="https://argo.ucsd.edu/data/argo-software-tool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argo@ucsd.edu" TargetMode="External"/><Relationship Id="rId7" Type="http://schemas.openxmlformats.org/officeDocument/2006/relationships/hyperlink" Target="https://argo.ucsd.edu/data/acknowledging-argo/"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hyperlink" Target="https://argo.ucsd.edu/data/data-faq/" TargetMode="External"/><Relationship Id="rId5" Type="http://schemas.openxmlformats.org/officeDocument/2006/relationships/hyperlink" Target="https://argo.ucsd.edu/category/status/" TargetMode="External"/><Relationship Id="rId4" Type="http://schemas.openxmlformats.org/officeDocument/2006/relationships/hyperlink" Target="https://argo.ucsd.edu/stay-connected/"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www.ifremer.fr/erddap/index.html" TargetMode="External"/><Relationship Id="rId3" Type="http://schemas.openxmlformats.org/officeDocument/2006/relationships/image" Target="../media/image7.png"/><Relationship Id="rId7" Type="http://schemas.openxmlformats.org/officeDocument/2006/relationships/hyperlink" Target="https://dataselection.euro-argo.eu/"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www.argodatamgt.org/Access-to-data/Argo-GDAC-synchronization-service" TargetMode="External"/><Relationship Id="rId5" Type="http://schemas.openxmlformats.org/officeDocument/2006/relationships/hyperlink" Target="https://doi.org/10.17882/42182" TargetMode="External"/><Relationship Id="rId4" Type="http://schemas.openxmlformats.org/officeDocument/2006/relationships/image" Target="../media/image8.png"/><Relationship Id="rId9" Type="http://schemas.openxmlformats.org/officeDocument/2006/relationships/hyperlink" Target="https://argo.ucsd.edu/data/argo-data-produc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3">
            <a:alphaModFix/>
          </a:blip>
          <a:srcRect/>
          <a:stretch/>
        </p:blipFill>
        <p:spPr>
          <a:xfrm>
            <a:off x="0" y="0"/>
            <a:ext cx="9144001" cy="5008149"/>
          </a:xfrm>
          <a:prstGeom prst="rect">
            <a:avLst/>
          </a:prstGeom>
          <a:noFill/>
          <a:ln>
            <a:noFill/>
          </a:ln>
        </p:spPr>
      </p:pic>
      <p:sp>
        <p:nvSpPr>
          <p:cNvPr id="76" name="Google Shape;76;p17"/>
          <p:cNvSpPr/>
          <p:nvPr/>
        </p:nvSpPr>
        <p:spPr>
          <a:xfrm>
            <a:off x="0" y="1027050"/>
            <a:ext cx="10119300" cy="3089400"/>
          </a:xfrm>
          <a:prstGeom prst="rect">
            <a:avLst/>
          </a:prstGeom>
          <a:solidFill>
            <a:srgbClr val="006A96">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77" name="Google Shape;77;p17"/>
          <p:cNvSpPr txBox="1">
            <a:spLocks noGrp="1"/>
          </p:cNvSpPr>
          <p:nvPr>
            <p:ph type="ctrTitle"/>
          </p:nvPr>
        </p:nvSpPr>
        <p:spPr>
          <a:xfrm>
            <a:off x="0" y="1086186"/>
            <a:ext cx="9144000" cy="1254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solidFill>
                  <a:schemeClr val="lt1"/>
                </a:solidFill>
              </a:rPr>
              <a:t>What’s new with Argo data?	</a:t>
            </a:r>
            <a:endParaRPr b="1" dirty="0">
              <a:solidFill>
                <a:schemeClr val="lt1"/>
              </a:solidFill>
            </a:endParaRPr>
          </a:p>
        </p:txBody>
      </p:sp>
      <p:sp>
        <p:nvSpPr>
          <p:cNvPr id="78" name="Google Shape;78;p17"/>
          <p:cNvSpPr txBox="1">
            <a:spLocks noGrp="1"/>
          </p:cNvSpPr>
          <p:nvPr>
            <p:ph type="subTitle" idx="1"/>
          </p:nvPr>
        </p:nvSpPr>
        <p:spPr>
          <a:xfrm>
            <a:off x="190500" y="2357563"/>
            <a:ext cx="8858400" cy="1917872"/>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dirty="0">
                <a:solidFill>
                  <a:schemeClr val="lt2"/>
                </a:solidFill>
              </a:rPr>
              <a:t>2022-2023</a:t>
            </a:r>
          </a:p>
          <a:p>
            <a:pPr marL="0" lvl="0" indent="0" algn="ctr" rtl="0">
              <a:spcBef>
                <a:spcPts val="0"/>
              </a:spcBef>
              <a:spcAft>
                <a:spcPts val="0"/>
              </a:spcAft>
              <a:buNone/>
            </a:pPr>
            <a:endParaRPr lang="en" b="1" dirty="0">
              <a:solidFill>
                <a:schemeClr val="lt2"/>
              </a:solidFill>
            </a:endParaRPr>
          </a:p>
          <a:p>
            <a:pPr marL="0" lvl="0" indent="0" algn="l" rtl="0">
              <a:spcBef>
                <a:spcPts val="0"/>
              </a:spcBef>
              <a:spcAft>
                <a:spcPts val="0"/>
              </a:spcAft>
              <a:buNone/>
            </a:pPr>
            <a:r>
              <a:rPr lang="en-US" sz="1600" b="1" dirty="0">
                <a:solidFill>
                  <a:schemeClr val="lt2"/>
                </a:solidFill>
              </a:rPr>
              <a:t>Claire Gourcuff, Megan Scanderbeg ADMT co-chairs</a:t>
            </a:r>
          </a:p>
          <a:p>
            <a:pPr marL="0" lvl="0" indent="0" algn="l" rtl="0">
              <a:spcBef>
                <a:spcPts val="0"/>
              </a:spcBef>
              <a:spcAft>
                <a:spcPts val="0"/>
              </a:spcAft>
              <a:buNone/>
            </a:pPr>
            <a:r>
              <a:rPr lang="en-US" sz="1600" b="1" dirty="0">
                <a:solidFill>
                  <a:schemeClr val="lt2"/>
                </a:solidFill>
              </a:rPr>
              <a:t>Tanya Maurer, Catherine Schmechtig BGC ADMT co-chairs</a:t>
            </a:r>
          </a:p>
          <a:p>
            <a:pPr marL="0" lvl="0" indent="0" algn="l" rtl="0">
              <a:spcBef>
                <a:spcPts val="0"/>
              </a:spcBef>
              <a:spcAft>
                <a:spcPts val="0"/>
              </a:spcAft>
              <a:buNone/>
            </a:pPr>
            <a:r>
              <a:rPr lang="en-US" sz="1600" b="1" dirty="0">
                <a:solidFill>
                  <a:schemeClr val="lt2"/>
                </a:solidFill>
              </a:rPr>
              <a:t>Fiona Carse, UK Met Office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What is Abrupt Salty Drift?  How often does it occur?  </a:t>
            </a:r>
            <a:endParaRPr/>
          </a:p>
        </p:txBody>
      </p:sp>
      <p:sp>
        <p:nvSpPr>
          <p:cNvPr id="154" name="Google Shape;154;p26"/>
          <p:cNvSpPr txBox="1"/>
          <p:nvPr/>
        </p:nvSpPr>
        <p:spPr>
          <a:xfrm>
            <a:off x="5316600" y="622205"/>
            <a:ext cx="3717000" cy="4644318"/>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n" dirty="0">
                <a:latin typeface="Red Hat Display" panose="020B0604020202020204" charset="0"/>
                <a:ea typeface="Red Hat Display" panose="020B0604020202020204" charset="0"/>
                <a:cs typeface="Red Hat Display" panose="020B0604020202020204" charset="0"/>
              </a:rPr>
              <a:t>Abrupt Salinity Drift (ASD), or Fast Salinity Drift, affects the salinity in certain batches of serial numbers on SeaBird CTD sensors.</a:t>
            </a:r>
            <a:endParaRPr dirty="0">
              <a:latin typeface="Red Hat Display" panose="020B0604020202020204" charset="0"/>
              <a:ea typeface="Red Hat Display" panose="020B0604020202020204" charset="0"/>
              <a:cs typeface="Red Hat Display" panose="020B0604020202020204" charset="0"/>
            </a:endParaRPr>
          </a:p>
          <a:p>
            <a:pPr marL="285750" lvl="0" indent="-285750" algn="l" rtl="0">
              <a:lnSpc>
                <a:spcPct val="115000"/>
              </a:lnSpc>
              <a:spcBef>
                <a:spcPts val="0"/>
              </a:spcBef>
              <a:spcAft>
                <a:spcPts val="0"/>
              </a:spcAft>
              <a:buFont typeface="Arial" panose="020B0604020202020204" pitchFamily="34" charset="0"/>
              <a:buChar char="•"/>
            </a:pPr>
            <a:r>
              <a:rPr lang="en" dirty="0">
                <a:latin typeface="Red Hat Display" panose="020B0604020202020204" charset="0"/>
                <a:ea typeface="Red Hat Display" panose="020B0604020202020204" charset="0"/>
                <a:cs typeface="Red Hat Display" panose="020B0604020202020204" charset="0"/>
              </a:rPr>
              <a:t>This issue results in earlier and more rapid salinity drift than what is normally expected. Floats that may suffer ASD are reviewed more frequently in delayed mode.</a:t>
            </a:r>
            <a:endParaRPr dirty="0">
              <a:latin typeface="Red Hat Display" panose="020B0604020202020204" charset="0"/>
              <a:ea typeface="Red Hat Display" panose="020B0604020202020204" charset="0"/>
              <a:cs typeface="Red Hat Display" panose="020B0604020202020204" charset="0"/>
            </a:endParaRPr>
          </a:p>
          <a:p>
            <a:pPr marL="285750" lvl="0" indent="-285750" algn="l" rtl="0">
              <a:lnSpc>
                <a:spcPct val="115000"/>
              </a:lnSpc>
              <a:spcBef>
                <a:spcPts val="0"/>
              </a:spcBef>
              <a:spcAft>
                <a:spcPts val="0"/>
              </a:spcAft>
              <a:buFont typeface="Arial" panose="020B0604020202020204" pitchFamily="34" charset="0"/>
              <a:buChar char="•"/>
            </a:pPr>
            <a:r>
              <a:rPr lang="en" dirty="0">
                <a:latin typeface="Red Hat Display" panose="020B0604020202020204" charset="0"/>
                <a:ea typeface="Red Hat Display" panose="020B0604020202020204" charset="0"/>
                <a:cs typeface="Red Hat Display" panose="020B0604020202020204" charset="0"/>
              </a:rPr>
              <a:t>ASD concerns floats that were deployed between 2015 and 2019, mostly affecting salinity profiles measured between 2018 and now (see graph).</a:t>
            </a:r>
            <a:endParaRPr dirty="0">
              <a:latin typeface="Red Hat Display" panose="020B0604020202020204" charset="0"/>
              <a:ea typeface="Red Hat Display" panose="020B0604020202020204" charset="0"/>
              <a:cs typeface="Red Hat Display" panose="020B0604020202020204" charset="0"/>
            </a:endParaRPr>
          </a:p>
          <a:p>
            <a:pPr marL="285750" lvl="0" indent="-285750" algn="l" rtl="0">
              <a:lnSpc>
                <a:spcPct val="115000"/>
              </a:lnSpc>
              <a:spcBef>
                <a:spcPts val="0"/>
              </a:spcBef>
              <a:spcAft>
                <a:spcPts val="0"/>
              </a:spcAft>
              <a:buFont typeface="Arial" panose="020B0604020202020204" pitchFamily="34" charset="0"/>
              <a:buChar char="•"/>
            </a:pPr>
            <a:r>
              <a:rPr lang="en" dirty="0">
                <a:latin typeface="Red Hat Display" panose="020B0604020202020204" charset="0"/>
                <a:ea typeface="Red Hat Display" panose="020B0604020202020204" charset="0"/>
                <a:cs typeface="Red Hat Display" panose="020B0604020202020204" charset="0"/>
              </a:rPr>
              <a:t>In 2018, the manufacturing process was changed and the problem seems to be resolved, although the status will continue to be closely monitored by the ADMT community.</a:t>
            </a:r>
            <a:endParaRPr dirty="0">
              <a:latin typeface="Red Hat Display" panose="020B0604020202020204" charset="0"/>
              <a:ea typeface="Red Hat Display" panose="020B0604020202020204" charset="0"/>
              <a:cs typeface="Red Hat Display" panose="020B0604020202020204" charset="0"/>
            </a:endParaRPr>
          </a:p>
        </p:txBody>
      </p:sp>
      <p:pic>
        <p:nvPicPr>
          <p:cNvPr id="155" name="Google Shape;155;p26"/>
          <p:cNvPicPr preferRelativeResize="0"/>
          <p:nvPr/>
        </p:nvPicPr>
        <p:blipFill>
          <a:blip r:embed="rId3">
            <a:alphaModFix/>
          </a:blip>
          <a:stretch>
            <a:fillRect/>
          </a:stretch>
        </p:blipFill>
        <p:spPr>
          <a:xfrm>
            <a:off x="141975" y="1387127"/>
            <a:ext cx="4577899" cy="2671717"/>
          </a:xfrm>
          <a:prstGeom prst="rect">
            <a:avLst/>
          </a:prstGeom>
          <a:noFill/>
          <a:ln>
            <a:noFill/>
          </a:ln>
        </p:spPr>
      </p:pic>
      <p:pic>
        <p:nvPicPr>
          <p:cNvPr id="156" name="Google Shape;156;p26"/>
          <p:cNvPicPr preferRelativeResize="0"/>
          <p:nvPr/>
        </p:nvPicPr>
        <p:blipFill>
          <a:blip r:embed="rId4">
            <a:alphaModFix/>
          </a:blip>
          <a:stretch>
            <a:fillRect/>
          </a:stretch>
        </p:blipFill>
        <p:spPr>
          <a:xfrm>
            <a:off x="4569750" y="1310926"/>
            <a:ext cx="831202" cy="2671725"/>
          </a:xfrm>
          <a:prstGeom prst="rect">
            <a:avLst/>
          </a:prstGeom>
          <a:noFill/>
          <a:ln>
            <a:noFill/>
          </a:ln>
        </p:spPr>
      </p:pic>
      <p:sp>
        <p:nvSpPr>
          <p:cNvPr id="157" name="Google Shape;157;p26"/>
          <p:cNvSpPr txBox="1"/>
          <p:nvPr/>
        </p:nvSpPr>
        <p:spPr>
          <a:xfrm>
            <a:off x="2786975" y="4340150"/>
            <a:ext cx="2529600" cy="581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F0000"/>
                </a:solidFill>
              </a:rPr>
              <a:t>Percentage of bad salinity profiles (all measures are QC3 or 4)</a:t>
            </a:r>
            <a:endParaRPr sz="1200">
              <a:solidFill>
                <a:srgbClr val="FF0000"/>
              </a:solidFill>
            </a:endParaRPr>
          </a:p>
        </p:txBody>
      </p:sp>
      <p:cxnSp>
        <p:nvCxnSpPr>
          <p:cNvPr id="158" name="Google Shape;158;p26"/>
          <p:cNvCxnSpPr>
            <a:endCxn id="157" idx="0"/>
          </p:cNvCxnSpPr>
          <p:nvPr/>
        </p:nvCxnSpPr>
        <p:spPr>
          <a:xfrm flipH="1">
            <a:off x="4051775" y="3520250"/>
            <a:ext cx="436500" cy="819900"/>
          </a:xfrm>
          <a:prstGeom prst="straightConnector1">
            <a:avLst/>
          </a:prstGeom>
          <a:noFill/>
          <a:ln w="9525" cap="flat" cmpd="sng">
            <a:solidFill>
              <a:srgbClr val="FF0000"/>
            </a:solidFill>
            <a:prstDash val="solid"/>
            <a:round/>
            <a:headEnd type="stealth" w="med" len="med"/>
            <a:tailEnd type="none" w="med" len="med"/>
          </a:ln>
        </p:spPr>
      </p:cxnSp>
      <p:sp>
        <p:nvSpPr>
          <p:cNvPr id="159" name="Google Shape;159;p26"/>
          <p:cNvSpPr txBox="1"/>
          <p:nvPr/>
        </p:nvSpPr>
        <p:spPr>
          <a:xfrm>
            <a:off x="711950" y="4319000"/>
            <a:ext cx="1995600" cy="79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t>Number of bad salinity profiles (all measures are QC3 or 4)</a:t>
            </a:r>
            <a:endParaRPr sz="1200"/>
          </a:p>
        </p:txBody>
      </p:sp>
      <p:cxnSp>
        <p:nvCxnSpPr>
          <p:cNvPr id="160" name="Google Shape;160;p26"/>
          <p:cNvCxnSpPr/>
          <p:nvPr/>
        </p:nvCxnSpPr>
        <p:spPr>
          <a:xfrm rot="10800000" flipH="1">
            <a:off x="1723550" y="3776725"/>
            <a:ext cx="396600" cy="567600"/>
          </a:xfrm>
          <a:prstGeom prst="straightConnector1">
            <a:avLst/>
          </a:prstGeom>
          <a:noFill/>
          <a:ln w="9525" cap="flat" cmpd="sng">
            <a:solidFill>
              <a:srgbClr val="000000"/>
            </a:solidFill>
            <a:prstDash val="solid"/>
            <a:round/>
            <a:headEnd type="none" w="med" len="med"/>
            <a:tailEnd type="triangle" w="med" len="med"/>
          </a:ln>
        </p:spPr>
      </p:cxnSp>
      <p:sp>
        <p:nvSpPr>
          <p:cNvPr id="161" name="Google Shape;161;p26"/>
          <p:cNvSpPr txBox="1"/>
          <p:nvPr/>
        </p:nvSpPr>
        <p:spPr>
          <a:xfrm>
            <a:off x="803350" y="9869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Total number of salinity profiles</a:t>
            </a:r>
            <a:endParaRPr/>
          </a:p>
        </p:txBody>
      </p:sp>
      <p:cxnSp>
        <p:nvCxnSpPr>
          <p:cNvPr id="162" name="Google Shape;162;p26"/>
          <p:cNvCxnSpPr/>
          <p:nvPr/>
        </p:nvCxnSpPr>
        <p:spPr>
          <a:xfrm>
            <a:off x="2328650" y="1423075"/>
            <a:ext cx="918000" cy="1085100"/>
          </a:xfrm>
          <a:prstGeom prst="straightConnector1">
            <a:avLst/>
          </a:prstGeom>
          <a:noFill/>
          <a:ln w="9525" cap="flat" cmpd="sng">
            <a:solidFill>
              <a:srgbClr val="000000"/>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dirty="0"/>
              <a:t>What is the status BGC Argo data quality?</a:t>
            </a:r>
            <a:endParaRPr dirty="0"/>
          </a:p>
        </p:txBody>
      </p:sp>
      <p:pic>
        <p:nvPicPr>
          <p:cNvPr id="168" name="Google Shape;168;p27"/>
          <p:cNvPicPr preferRelativeResize="0"/>
          <p:nvPr/>
        </p:nvPicPr>
        <p:blipFill>
          <a:blip r:embed="rId3">
            <a:alphaModFix/>
          </a:blip>
          <a:stretch>
            <a:fillRect/>
          </a:stretch>
        </p:blipFill>
        <p:spPr>
          <a:xfrm>
            <a:off x="5426475" y="751560"/>
            <a:ext cx="3554678" cy="4083899"/>
          </a:xfrm>
          <a:prstGeom prst="rect">
            <a:avLst/>
          </a:prstGeom>
          <a:noFill/>
          <a:ln>
            <a:noFill/>
          </a:ln>
        </p:spPr>
      </p:pic>
      <p:sp>
        <p:nvSpPr>
          <p:cNvPr id="169" name="Google Shape;169;p27"/>
          <p:cNvSpPr txBox="1"/>
          <p:nvPr/>
        </p:nvSpPr>
        <p:spPr>
          <a:xfrm>
            <a:off x="76200" y="685800"/>
            <a:ext cx="5382900" cy="36532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rgbClr val="041E41"/>
                </a:solidFill>
                <a:latin typeface="Red Hat Display" panose="020B0604020202020204" charset="0"/>
                <a:ea typeface="Red Hat Display" panose="020B0604020202020204" charset="0"/>
                <a:cs typeface="Red Hat Display" panose="020B0604020202020204" charset="0"/>
              </a:rPr>
              <a:t>Henry Bittig’s audit of BGC parameters from 2024/01/19 (</a:t>
            </a:r>
            <a:r>
              <a:rPr lang="en" u="sng" dirty="0">
                <a:solidFill>
                  <a:schemeClr val="hlink"/>
                </a:solidFill>
                <a:latin typeface="Red Hat Display" panose="020B0604020202020204" charset="0"/>
                <a:ea typeface="Red Hat Display" panose="020B0604020202020204" charset="0"/>
                <a:cs typeface="Red Hat Display" panose="020B0604020202020204" charset="0"/>
                <a:hlinkClick r:id="rId4"/>
              </a:rPr>
              <a:t>https://biogeochemical-argo.org/cloud/document/implementation-status/</a:t>
            </a:r>
            <a:r>
              <a:rPr lang="en" dirty="0">
                <a:solidFill>
                  <a:srgbClr val="041E41"/>
                </a:solidFill>
                <a:latin typeface="Red Hat Display" panose="020B0604020202020204" charset="0"/>
                <a:ea typeface="Red Hat Display" panose="020B0604020202020204" charset="0"/>
                <a:cs typeface="Red Hat Display" panose="020B0604020202020204" charset="0"/>
              </a:rPr>
              <a:t>) illustrates the status of the PARAMETER_DATA_MODE of the six principal BGC variables</a:t>
            </a: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r>
              <a:rPr lang="en" dirty="0">
                <a:solidFill>
                  <a:srgbClr val="041E41"/>
                </a:solidFill>
                <a:latin typeface="Red Hat Display" panose="020B0604020202020204" charset="0"/>
                <a:ea typeface="Red Hat Display" panose="020B0604020202020204" charset="0"/>
                <a:cs typeface="Red Hat Display" panose="020B0604020202020204" charset="0"/>
              </a:rPr>
              <a:t>In 2023, several Quality Control documents were updated:</a:t>
            </a: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457200" lvl="0" indent="-323850" algn="l" rtl="0">
              <a:lnSpc>
                <a:spcPct val="115000"/>
              </a:lnSpc>
              <a:spcBef>
                <a:spcPts val="0"/>
              </a:spcBef>
              <a:spcAft>
                <a:spcPts val="0"/>
              </a:spcAft>
              <a:buSzPts val="1500"/>
              <a:buChar char="●"/>
            </a:pPr>
            <a:r>
              <a:rPr lang="en" dirty="0">
                <a:solidFill>
                  <a:srgbClr val="041E41"/>
                </a:solidFill>
                <a:latin typeface="Red Hat Display" panose="020B0604020202020204" charset="0"/>
                <a:ea typeface="Red Hat Display" panose="020B0604020202020204" charset="0"/>
                <a:cs typeface="Red Hat Display" panose="020B0604020202020204" charset="0"/>
              </a:rPr>
              <a:t>QC document for BBP (</a:t>
            </a:r>
            <a:r>
              <a:rPr lang="en" u="sng" dirty="0">
                <a:solidFill>
                  <a:schemeClr val="hlink"/>
                </a:solidFill>
                <a:latin typeface="Red Hat Display" panose="020B0604020202020204" charset="0"/>
                <a:ea typeface="Red Hat Display" panose="020B0604020202020204" charset="0"/>
                <a:cs typeface="Red Hat Display" panose="020B0604020202020204" charset="0"/>
                <a:hlinkClick r:id="rId5"/>
              </a:rPr>
              <a:t>https://doi.org/10.13155/60262</a:t>
            </a:r>
            <a:r>
              <a:rPr lang="en" dirty="0">
                <a:solidFill>
                  <a:srgbClr val="041E41"/>
                </a:solidFill>
                <a:latin typeface="Red Hat Display" panose="020B0604020202020204" charset="0"/>
                <a:ea typeface="Red Hat Display" panose="020B0604020202020204" charset="0"/>
                <a:cs typeface="Red Hat Display" panose="020B0604020202020204" charset="0"/>
              </a:rPr>
              <a:t>)</a:t>
            </a: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457200" lvl="0" indent="-323850" algn="l" rtl="0">
              <a:lnSpc>
                <a:spcPct val="115000"/>
              </a:lnSpc>
              <a:spcBef>
                <a:spcPts val="0"/>
              </a:spcBef>
              <a:spcAft>
                <a:spcPts val="0"/>
              </a:spcAft>
              <a:buSzPts val="1500"/>
              <a:buChar char="●"/>
            </a:pPr>
            <a:r>
              <a:rPr lang="en" dirty="0">
                <a:solidFill>
                  <a:srgbClr val="041E41"/>
                </a:solidFill>
                <a:latin typeface="Red Hat Display" panose="020B0604020202020204" charset="0"/>
                <a:ea typeface="Red Hat Display" panose="020B0604020202020204" charset="0"/>
                <a:cs typeface="Red Hat Display" panose="020B0604020202020204" charset="0"/>
              </a:rPr>
              <a:t>QC document for CHLA (</a:t>
            </a:r>
            <a:r>
              <a:rPr lang="en" u="sng" dirty="0">
                <a:solidFill>
                  <a:schemeClr val="hlink"/>
                </a:solidFill>
                <a:latin typeface="Red Hat Display" panose="020B0604020202020204" charset="0"/>
                <a:ea typeface="Red Hat Display" panose="020B0604020202020204" charset="0"/>
                <a:cs typeface="Red Hat Display" panose="020B0604020202020204" charset="0"/>
                <a:hlinkClick r:id="rId6"/>
              </a:rPr>
              <a:t>https://doi.org/10.13155/35385</a:t>
            </a:r>
            <a:r>
              <a:rPr lang="en" dirty="0">
                <a:solidFill>
                  <a:srgbClr val="041E41"/>
                </a:solidFill>
                <a:latin typeface="Red Hat Display" panose="020B0604020202020204" charset="0"/>
                <a:ea typeface="Red Hat Display" panose="020B0604020202020204" charset="0"/>
                <a:cs typeface="Red Hat Display" panose="020B0604020202020204" charset="0"/>
              </a:rPr>
              <a:t>)</a:t>
            </a: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457200" lvl="0" indent="-323850" algn="l" rtl="0">
              <a:lnSpc>
                <a:spcPct val="115000"/>
              </a:lnSpc>
              <a:spcBef>
                <a:spcPts val="0"/>
              </a:spcBef>
              <a:spcAft>
                <a:spcPts val="0"/>
              </a:spcAft>
              <a:buSzPts val="1500"/>
              <a:buChar char="●"/>
            </a:pPr>
            <a:r>
              <a:rPr lang="en" dirty="0">
                <a:solidFill>
                  <a:srgbClr val="041E41"/>
                </a:solidFill>
                <a:latin typeface="Red Hat Display" panose="020B0604020202020204" charset="0"/>
                <a:ea typeface="Red Hat Display" panose="020B0604020202020204" charset="0"/>
                <a:cs typeface="Red Hat Display" panose="020B0604020202020204" charset="0"/>
              </a:rPr>
              <a:t>QC document fo pH (</a:t>
            </a:r>
            <a:r>
              <a:rPr lang="en" u="sng" dirty="0">
                <a:solidFill>
                  <a:schemeClr val="hlink"/>
                </a:solidFill>
                <a:latin typeface="Red Hat Display" panose="020B0604020202020204" charset="0"/>
                <a:ea typeface="Red Hat Display" panose="020B0604020202020204" charset="0"/>
                <a:cs typeface="Red Hat Display" panose="020B0604020202020204" charset="0"/>
                <a:hlinkClick r:id="rId7"/>
              </a:rPr>
              <a:t>https://doi.org/10.13155/97828</a:t>
            </a:r>
            <a:r>
              <a:rPr lang="en" dirty="0">
                <a:solidFill>
                  <a:srgbClr val="041E41"/>
                </a:solidFill>
                <a:latin typeface="Red Hat Display" panose="020B0604020202020204" charset="0"/>
                <a:ea typeface="Red Hat Display" panose="020B0604020202020204" charset="0"/>
                <a:cs typeface="Red Hat Display" panose="020B0604020202020204" charset="0"/>
              </a:rPr>
              <a:t>)</a:t>
            </a:r>
            <a:endParaRPr dirty="0">
              <a:solidFill>
                <a:srgbClr val="041E41"/>
              </a:solidFill>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endParaRPr dirty="0">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r>
              <a:rPr lang="en" dirty="0">
                <a:solidFill>
                  <a:srgbClr val="041E41"/>
                </a:solidFill>
                <a:latin typeface="Red Hat Display" panose="020B0604020202020204" charset="0"/>
                <a:ea typeface="Red Hat Display" panose="020B0604020202020204" charset="0"/>
                <a:cs typeface="Red Hat Display" panose="020B0604020202020204" charset="0"/>
              </a:rPr>
              <a:t>The application of the DM procedures and Adjustment in Real Time is an ongoing effort in the BGC-Argo community but the proportion of qualified data continues to increase. </a:t>
            </a:r>
            <a:endParaRPr dirty="0">
              <a:solidFill>
                <a:srgbClr val="041E41"/>
              </a:solidFill>
              <a:latin typeface="Red Hat Display" panose="020B0604020202020204" charset="0"/>
              <a:ea typeface="Red Hat Display" panose="020B0604020202020204" charset="0"/>
              <a:cs typeface="Red Hat Display"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What is happening with the new RBR CTD?</a:t>
            </a:r>
            <a:endParaRPr/>
          </a:p>
        </p:txBody>
      </p:sp>
      <p:sp>
        <p:nvSpPr>
          <p:cNvPr id="175" name="Google Shape;175;p28"/>
          <p:cNvSpPr txBox="1"/>
          <p:nvPr/>
        </p:nvSpPr>
        <p:spPr>
          <a:xfrm>
            <a:off x="4154100" y="756025"/>
            <a:ext cx="2641200" cy="26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latin typeface="Red Hat Display"/>
                <a:ea typeface="Red Hat Display"/>
                <a:cs typeface="Red Hat Display"/>
                <a:sym typeface="Red Hat Display"/>
              </a:rPr>
              <a:t>More floats equipped with RBR CTDs (SENSOR_MODEL = RBR_ARGO, RBR_ARGO3) are being deployed and their data is being distributed in real time with the appropriate QC flags.  </a:t>
            </a:r>
            <a:endParaRPr sz="1300" dirty="0">
              <a:latin typeface="Red Hat Display"/>
              <a:ea typeface="Red Hat Display"/>
              <a:cs typeface="Red Hat Display"/>
              <a:sym typeface="Red Hat Display"/>
            </a:endParaRPr>
          </a:p>
          <a:p>
            <a:pPr marL="0" lvl="0" indent="0" algn="l" rtl="0">
              <a:spcBef>
                <a:spcPts val="0"/>
              </a:spcBef>
              <a:spcAft>
                <a:spcPts val="0"/>
              </a:spcAft>
              <a:buNone/>
            </a:pPr>
            <a:endParaRPr sz="1300" dirty="0">
              <a:latin typeface="Red Hat Display"/>
              <a:ea typeface="Red Hat Display"/>
              <a:cs typeface="Red Hat Display"/>
              <a:sym typeface="Red Hat Display"/>
            </a:endParaRPr>
          </a:p>
          <a:p>
            <a:pPr marL="0" lvl="0" indent="0" algn="l" rtl="0">
              <a:spcBef>
                <a:spcPts val="0"/>
              </a:spcBef>
              <a:spcAft>
                <a:spcPts val="0"/>
              </a:spcAft>
              <a:buNone/>
            </a:pPr>
            <a:r>
              <a:rPr lang="en" sz="1300" dirty="0">
                <a:latin typeface="Red Hat Display"/>
                <a:ea typeface="Red Hat Display"/>
                <a:cs typeface="Red Hat Display"/>
                <a:sym typeface="Red Hat Display"/>
              </a:rPr>
              <a:t>Delayed mode quality control methods are being established for RBR CTDs and implemented by DMQC experts, bringing accuracies to the expected level of other CTD models used in Argo. </a:t>
            </a:r>
            <a:endParaRPr sz="1300" dirty="0">
              <a:latin typeface="Red Hat Display"/>
              <a:ea typeface="Red Hat Display"/>
              <a:cs typeface="Red Hat Display"/>
              <a:sym typeface="Red Hat Display"/>
            </a:endParaRPr>
          </a:p>
          <a:p>
            <a:pPr marL="0" lvl="0" indent="0" algn="l" rtl="0">
              <a:spcBef>
                <a:spcPts val="0"/>
              </a:spcBef>
              <a:spcAft>
                <a:spcPts val="0"/>
              </a:spcAft>
              <a:buNone/>
            </a:pPr>
            <a:endParaRPr sz="1300" dirty="0">
              <a:latin typeface="Red Hat Display"/>
              <a:ea typeface="Red Hat Display"/>
              <a:cs typeface="Red Hat Display"/>
              <a:sym typeface="Red Hat Display"/>
            </a:endParaRPr>
          </a:p>
          <a:p>
            <a:pPr marL="0" lvl="0" indent="0" algn="l" rtl="0">
              <a:spcBef>
                <a:spcPts val="0"/>
              </a:spcBef>
              <a:spcAft>
                <a:spcPts val="0"/>
              </a:spcAft>
              <a:buNone/>
            </a:pPr>
            <a:r>
              <a:rPr lang="en" sz="1300" dirty="0">
                <a:latin typeface="Red Hat Display"/>
                <a:ea typeface="Red Hat Display"/>
                <a:cs typeface="Red Hat Display"/>
                <a:sym typeface="Red Hat Display"/>
              </a:rPr>
              <a:t>  </a:t>
            </a:r>
            <a:endParaRPr sz="1300" dirty="0">
              <a:latin typeface="Red Hat Display"/>
              <a:ea typeface="Red Hat Display"/>
              <a:cs typeface="Red Hat Display"/>
              <a:sym typeface="Red Hat Display"/>
            </a:endParaRPr>
          </a:p>
        </p:txBody>
      </p:sp>
      <p:pic>
        <p:nvPicPr>
          <p:cNvPr id="176" name="Google Shape;176;p28"/>
          <p:cNvPicPr preferRelativeResize="0"/>
          <p:nvPr/>
        </p:nvPicPr>
        <p:blipFill rotWithShape="1">
          <a:blip r:embed="rId3">
            <a:alphaModFix/>
          </a:blip>
          <a:srcRect t="-7781"/>
          <a:stretch/>
        </p:blipFill>
        <p:spPr>
          <a:xfrm>
            <a:off x="6836574" y="435800"/>
            <a:ext cx="2140699" cy="3808225"/>
          </a:xfrm>
          <a:prstGeom prst="rect">
            <a:avLst/>
          </a:prstGeom>
          <a:noFill/>
          <a:ln>
            <a:noFill/>
          </a:ln>
        </p:spPr>
      </p:pic>
      <p:pic>
        <p:nvPicPr>
          <p:cNvPr id="177" name="Google Shape;177;p28"/>
          <p:cNvPicPr preferRelativeResize="0"/>
          <p:nvPr/>
        </p:nvPicPr>
        <p:blipFill>
          <a:blip r:embed="rId4">
            <a:alphaModFix/>
          </a:blip>
          <a:stretch>
            <a:fillRect/>
          </a:stretch>
        </p:blipFill>
        <p:spPr>
          <a:xfrm>
            <a:off x="31150" y="3690296"/>
            <a:ext cx="9144003" cy="1384101"/>
          </a:xfrm>
          <a:prstGeom prst="rect">
            <a:avLst/>
          </a:prstGeom>
          <a:noFill/>
          <a:ln>
            <a:noFill/>
          </a:ln>
        </p:spPr>
      </p:pic>
      <p:pic>
        <p:nvPicPr>
          <p:cNvPr id="178" name="Google Shape;178;p28"/>
          <p:cNvPicPr preferRelativeResize="0"/>
          <p:nvPr/>
        </p:nvPicPr>
        <p:blipFill rotWithShape="1">
          <a:blip r:embed="rId5">
            <a:alphaModFix/>
          </a:blip>
          <a:srcRect l="61455" t="18821" r="11325" b="12435"/>
          <a:stretch/>
        </p:blipFill>
        <p:spPr>
          <a:xfrm>
            <a:off x="100475" y="830775"/>
            <a:ext cx="3918874" cy="2783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9"/>
          <p:cNvPicPr preferRelativeResize="0"/>
          <p:nvPr/>
        </p:nvPicPr>
        <p:blipFill>
          <a:blip r:embed="rId3">
            <a:alphaModFix/>
          </a:blip>
          <a:stretch>
            <a:fillRect/>
          </a:stretch>
        </p:blipFill>
        <p:spPr>
          <a:xfrm>
            <a:off x="2736175" y="754800"/>
            <a:ext cx="6155401" cy="3174356"/>
          </a:xfrm>
          <a:prstGeom prst="rect">
            <a:avLst/>
          </a:prstGeom>
          <a:noFill/>
          <a:ln>
            <a:noFill/>
          </a:ln>
        </p:spPr>
      </p:pic>
      <p:sp>
        <p:nvSpPr>
          <p:cNvPr id="184" name="Google Shape;184;p29"/>
          <p:cNvSpPr txBox="1">
            <a:spLocks noGrp="1"/>
          </p:cNvSpPr>
          <p:nvPr>
            <p:ph type="title"/>
          </p:nvPr>
        </p:nvSpPr>
        <p:spPr>
          <a:xfrm>
            <a:off x="635741" y="1"/>
            <a:ext cx="8077800" cy="754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What sensors are new in BGC-Argo?</a:t>
            </a:r>
            <a:endParaRPr/>
          </a:p>
        </p:txBody>
      </p:sp>
      <p:sp>
        <p:nvSpPr>
          <p:cNvPr id="185" name="Google Shape;185;p29"/>
          <p:cNvSpPr txBox="1">
            <a:spLocks noGrp="1"/>
          </p:cNvSpPr>
          <p:nvPr>
            <p:ph type="body" idx="1"/>
          </p:nvPr>
        </p:nvSpPr>
        <p:spPr>
          <a:xfrm>
            <a:off x="188225" y="1180100"/>
            <a:ext cx="2431500" cy="1919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2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ECO_FLBBFLB </a:t>
            </a:r>
            <a:endParaRPr sz="12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0" lvl="0" indent="0" algn="l" rtl="0">
              <a:spcBef>
                <a:spcPts val="800"/>
              </a:spcBef>
              <a:spcAft>
                <a:spcPts val="0"/>
              </a:spcAft>
              <a:buNone/>
            </a:pPr>
            <a:r>
              <a:rPr lang="en" sz="12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3-channel bio-optical sensor</a:t>
            </a:r>
            <a:endParaRPr sz="12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04800" algn="l" rtl="0">
              <a:spcBef>
                <a:spcPts val="800"/>
              </a:spcBef>
              <a:spcAft>
                <a:spcPts val="0"/>
              </a:spcAft>
              <a:buClr>
                <a:srgbClr val="000000"/>
              </a:buClr>
              <a:buSzPts val="1200"/>
              <a:buFont typeface="Arial"/>
              <a:buChar char="•"/>
            </a:pPr>
            <a:r>
              <a:rPr lang="en"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Chla fluorescence (@470nm)</a:t>
            </a:r>
            <a:endParaRPr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04800" algn="l" rtl="0">
              <a:spcBef>
                <a:spcPts val="0"/>
              </a:spcBef>
              <a:spcAft>
                <a:spcPts val="0"/>
              </a:spcAft>
              <a:buClr>
                <a:srgbClr val="000000"/>
              </a:buClr>
              <a:buSzPts val="1200"/>
              <a:buFont typeface="Arial"/>
              <a:buChar char="•"/>
            </a:pPr>
            <a:r>
              <a:rPr lang="en"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Chla fluorescence (@435nm)</a:t>
            </a:r>
            <a:endParaRPr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04800" algn="l" rtl="0">
              <a:spcBef>
                <a:spcPts val="0"/>
              </a:spcBef>
              <a:spcAft>
                <a:spcPts val="0"/>
              </a:spcAft>
              <a:buClr>
                <a:srgbClr val="000000"/>
              </a:buClr>
              <a:buSzPts val="1200"/>
              <a:buFont typeface="Arial"/>
              <a:buChar char="•"/>
            </a:pPr>
            <a:r>
              <a:rPr lang="en"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Optical backscatter (@700nm)</a:t>
            </a:r>
            <a:endParaRPr sz="12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p:txBody>
      </p:sp>
      <p:sp>
        <p:nvSpPr>
          <p:cNvPr id="186" name="Google Shape;186;p29"/>
          <p:cNvSpPr txBox="1"/>
          <p:nvPr/>
        </p:nvSpPr>
        <p:spPr>
          <a:xfrm>
            <a:off x="433050" y="3929150"/>
            <a:ext cx="8619300" cy="1246465"/>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Char char="●"/>
            </a:pPr>
            <a:r>
              <a:rPr lang="en" sz="1200" dirty="0">
                <a:solidFill>
                  <a:srgbClr val="041E41"/>
                </a:solidFill>
                <a:latin typeface="Red Hat Display" panose="020B0604020202020204" charset="0"/>
                <a:ea typeface="Red Hat Display" panose="020B0604020202020204" charset="0"/>
                <a:cs typeface="Red Hat Display" panose="020B0604020202020204" charset="0"/>
              </a:rPr>
              <a:t>Several FLBBFL sensors (Double Chla channels 435, 470) have been deployed </a:t>
            </a:r>
            <a:r>
              <a:rPr lang="en" sz="1200" dirty="0">
                <a:solidFill>
                  <a:schemeClr val="dk1"/>
                </a:solidFill>
                <a:latin typeface="Red Hat Display" panose="020B0604020202020204" charset="0"/>
                <a:ea typeface="Red Hat Display" panose="020B0604020202020204" charset="0"/>
                <a:cs typeface="Red Hat Display" panose="020B0604020202020204" charset="0"/>
              </a:rPr>
              <a:t>in 2022, 2023</a:t>
            </a:r>
            <a:r>
              <a:rPr lang="en" sz="1200" dirty="0">
                <a:solidFill>
                  <a:srgbClr val="041E41"/>
                </a:solidFill>
                <a:latin typeface="Red Hat Display" panose="020B0604020202020204" charset="0"/>
                <a:ea typeface="Red Hat Display" panose="020B0604020202020204" charset="0"/>
                <a:cs typeface="Red Hat Display" panose="020B0604020202020204" charset="0"/>
              </a:rPr>
              <a:t> </a:t>
            </a:r>
            <a:endParaRPr sz="1200" dirty="0">
              <a:solidFill>
                <a:srgbClr val="041E41"/>
              </a:solidFill>
              <a:latin typeface="Red Hat Display" panose="020B0604020202020204" charset="0"/>
              <a:ea typeface="Red Hat Display" panose="020B0604020202020204" charset="0"/>
              <a:cs typeface="Red Hat Display" panose="020B0604020202020204" charset="0"/>
            </a:endParaRPr>
          </a:p>
          <a:p>
            <a:pPr marL="457200" lvl="0" indent="-304800" algn="l" rtl="0">
              <a:lnSpc>
                <a:spcPct val="115000"/>
              </a:lnSpc>
              <a:spcBef>
                <a:spcPts val="0"/>
              </a:spcBef>
              <a:spcAft>
                <a:spcPts val="0"/>
              </a:spcAft>
              <a:buClr>
                <a:srgbClr val="041E41"/>
              </a:buClr>
              <a:buSzPts val="1200"/>
              <a:buChar char="●"/>
            </a:pPr>
            <a:r>
              <a:rPr lang="en" sz="1200" dirty="0">
                <a:solidFill>
                  <a:srgbClr val="041E41"/>
                </a:solidFill>
                <a:latin typeface="Red Hat Display" panose="020B0604020202020204" charset="0"/>
                <a:ea typeface="Red Hat Display" panose="020B0604020202020204" charset="0"/>
                <a:cs typeface="Red Hat Display" panose="020B0604020202020204" charset="0"/>
              </a:rPr>
              <a:t>Data are available at the GDAC in the aux directory (14 floats at the Coriolis DAC, 2 floats at the aoml DAC)  </a:t>
            </a:r>
            <a:endParaRPr sz="1200" dirty="0">
              <a:solidFill>
                <a:srgbClr val="041E41"/>
              </a:solidFill>
              <a:latin typeface="Red Hat Display" panose="020B0604020202020204" charset="0"/>
              <a:ea typeface="Red Hat Display" panose="020B0604020202020204" charset="0"/>
              <a:cs typeface="Red Hat Display" panose="020B0604020202020204" charset="0"/>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latin typeface="Red Hat Display" panose="020B0604020202020204" charset="0"/>
                <a:ea typeface="Red Hat Display" panose="020B0604020202020204" charset="0"/>
                <a:cs typeface="Red Hat Display" panose="020B0604020202020204" charset="0"/>
              </a:rPr>
              <a:t>Excitation at 435 nm target photosynthetic absorption (especially Chla) </a:t>
            </a:r>
            <a:endParaRPr sz="1200" dirty="0">
              <a:solidFill>
                <a:schemeClr val="dk1"/>
              </a:solidFill>
              <a:latin typeface="Red Hat Display" panose="020B0604020202020204" charset="0"/>
              <a:ea typeface="Red Hat Display" panose="020B0604020202020204" charset="0"/>
              <a:cs typeface="Red Hat Display" panose="020B0604020202020204" charset="0"/>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latin typeface="Red Hat Display" panose="020B0604020202020204" charset="0"/>
                <a:ea typeface="Red Hat Display" panose="020B0604020202020204" charset="0"/>
                <a:cs typeface="Red Hat Display" panose="020B0604020202020204" charset="0"/>
              </a:rPr>
              <a:t>FLUORESCENCE_CHLA435  is expected to be less variable with respect to CHLA than FLUORESCENCE_CHLA (excited at 470 nm)</a:t>
            </a:r>
            <a:endParaRPr sz="1200" dirty="0">
              <a:solidFill>
                <a:srgbClr val="041E41"/>
              </a:solidFill>
              <a:latin typeface="Red Hat Display" panose="020B0604020202020204" charset="0"/>
              <a:ea typeface="Red Hat Display" panose="020B0604020202020204" charset="0"/>
              <a:cs typeface="Red Hat Display"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635741" y="1"/>
            <a:ext cx="8077800" cy="754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What sensors are new in BGC-Argo?</a:t>
            </a:r>
            <a:endParaRPr/>
          </a:p>
        </p:txBody>
      </p:sp>
      <p:pic>
        <p:nvPicPr>
          <p:cNvPr id="192" name="Google Shape;192;p30"/>
          <p:cNvPicPr preferRelativeResize="0"/>
          <p:nvPr/>
        </p:nvPicPr>
        <p:blipFill>
          <a:blip r:embed="rId3">
            <a:alphaModFix/>
          </a:blip>
          <a:stretch>
            <a:fillRect/>
          </a:stretch>
        </p:blipFill>
        <p:spPr>
          <a:xfrm>
            <a:off x="264575" y="858075"/>
            <a:ext cx="1604800" cy="3564274"/>
          </a:xfrm>
          <a:prstGeom prst="rect">
            <a:avLst/>
          </a:prstGeom>
          <a:noFill/>
          <a:ln>
            <a:noFill/>
          </a:ln>
        </p:spPr>
      </p:pic>
      <p:sp>
        <p:nvSpPr>
          <p:cNvPr id="193" name="Google Shape;193;p30"/>
          <p:cNvSpPr txBox="1">
            <a:spLocks noGrp="1"/>
          </p:cNvSpPr>
          <p:nvPr>
            <p:ph type="body" idx="1"/>
          </p:nvPr>
        </p:nvSpPr>
        <p:spPr>
          <a:xfrm>
            <a:off x="1943113" y="858075"/>
            <a:ext cx="3048900" cy="3798600"/>
          </a:xfrm>
          <a:prstGeom prst="rect">
            <a:avLst/>
          </a:prstGeom>
        </p:spPr>
        <p:txBody>
          <a:bodyPr spcFirstLastPara="1" wrap="square" lIns="68575" tIns="34275" rIns="68575" bIns="34275" anchor="t" anchorCtr="0">
            <a:normAutofit fontScale="92500" lnSpcReduction="10000"/>
          </a:bodyPr>
          <a:lstStyle/>
          <a:p>
            <a:pPr marL="0" lvl="0" indent="0" algn="l" rtl="0">
              <a:spcBef>
                <a:spcPts val="800"/>
              </a:spcBef>
              <a:spcAft>
                <a:spcPts val="0"/>
              </a:spcAft>
              <a:buNone/>
            </a:pPr>
            <a:r>
              <a:rPr lang="en" sz="14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SBE83_OPTODE oxygen sensor</a:t>
            </a:r>
            <a:endParaRPr sz="14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7500" algn="l" rtl="0">
              <a:spcBef>
                <a:spcPts val="800"/>
              </a:spcBef>
              <a:spcAft>
                <a:spcPts val="0"/>
              </a:spcAft>
              <a:buClr>
                <a:srgbClr val="000000"/>
              </a:buClr>
              <a:buSzPts val="1400"/>
              <a:buFont typeface="Arial"/>
              <a:buChar char="•"/>
            </a:pPr>
            <a:r>
              <a:rPr lang="en"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The new SBE oxygen optode capable of in-air sampling is now available and proliferating within the BGC-Argo system</a:t>
            </a:r>
            <a:endParaRPr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0" algn="l" rtl="0">
              <a:spcBef>
                <a:spcPts val="800"/>
              </a:spcBef>
              <a:spcAft>
                <a:spcPts val="0"/>
              </a:spcAft>
              <a:buNone/>
            </a:pPr>
            <a:endParaRPr sz="6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7500" algn="l" rtl="0">
              <a:spcBef>
                <a:spcPts val="800"/>
              </a:spcBef>
              <a:spcAft>
                <a:spcPts val="0"/>
              </a:spcAft>
              <a:buClr>
                <a:srgbClr val="000000"/>
              </a:buClr>
              <a:buSzPts val="1400"/>
              <a:buFont typeface="Arial"/>
              <a:buChar char="•"/>
            </a:pPr>
            <a:r>
              <a:rPr lang="en"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Currently &gt;10 AOML floats deployed with SBE83_OPTODE, data available at the GDAC</a:t>
            </a:r>
            <a:endParaRPr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0" algn="l" rtl="0">
              <a:spcBef>
                <a:spcPts val="800"/>
              </a:spcBef>
              <a:spcAft>
                <a:spcPts val="0"/>
              </a:spcAft>
              <a:buNone/>
            </a:pPr>
            <a:endParaRPr sz="6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7500" algn="l" rtl="0">
              <a:spcBef>
                <a:spcPts val="800"/>
              </a:spcBef>
              <a:spcAft>
                <a:spcPts val="0"/>
              </a:spcAft>
              <a:buClr>
                <a:srgbClr val="000000"/>
              </a:buClr>
              <a:buSzPts val="1400"/>
              <a:buFont typeface="Arial"/>
              <a:buChar char="•"/>
            </a:pPr>
            <a:r>
              <a:rPr lang="en"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These sensors are pumped, allowing for faster response times than un-pumped optodes and thus reduced bias in the thermocline</a:t>
            </a:r>
            <a:endParaRPr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0" algn="l" rtl="0">
              <a:spcBef>
                <a:spcPts val="800"/>
              </a:spcBef>
              <a:spcAft>
                <a:spcPts val="0"/>
              </a:spcAft>
              <a:buNone/>
            </a:pPr>
            <a:endParaRPr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7500" algn="l" rtl="0">
              <a:spcBef>
                <a:spcPts val="800"/>
              </a:spcBef>
              <a:spcAft>
                <a:spcPts val="0"/>
              </a:spcAft>
              <a:buClr>
                <a:srgbClr val="000000"/>
              </a:buClr>
              <a:buSzPts val="1400"/>
              <a:buFont typeface="Arial"/>
              <a:buChar char="•"/>
            </a:pPr>
            <a:r>
              <a:rPr lang="en"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In-air sampling allows for more accurate in-situ calibration</a:t>
            </a:r>
            <a:endParaRPr sz="14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p:txBody>
      </p:sp>
      <p:sp>
        <p:nvSpPr>
          <p:cNvPr id="194" name="Google Shape;194;p30"/>
          <p:cNvSpPr/>
          <p:nvPr/>
        </p:nvSpPr>
        <p:spPr>
          <a:xfrm>
            <a:off x="735300" y="975675"/>
            <a:ext cx="848400" cy="116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Display"/>
              <a:ea typeface="Red Hat Display"/>
              <a:cs typeface="Red Hat Display"/>
              <a:sym typeface="Red Hat Display"/>
            </a:endParaRPr>
          </a:p>
        </p:txBody>
      </p:sp>
      <p:sp>
        <p:nvSpPr>
          <p:cNvPr id="195" name="Google Shape;195;p30"/>
          <p:cNvSpPr/>
          <p:nvPr/>
        </p:nvSpPr>
        <p:spPr>
          <a:xfrm>
            <a:off x="188375" y="814325"/>
            <a:ext cx="4763400" cy="3756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Display"/>
              <a:ea typeface="Red Hat Display"/>
              <a:cs typeface="Red Hat Display"/>
              <a:sym typeface="Red Hat Display"/>
            </a:endParaRPr>
          </a:p>
        </p:txBody>
      </p:sp>
      <p:sp>
        <p:nvSpPr>
          <p:cNvPr id="196" name="Google Shape;196;p30"/>
          <p:cNvSpPr/>
          <p:nvPr/>
        </p:nvSpPr>
        <p:spPr>
          <a:xfrm>
            <a:off x="5065750" y="762225"/>
            <a:ext cx="3897300" cy="4197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Display"/>
              <a:ea typeface="Red Hat Display"/>
              <a:cs typeface="Red Hat Display"/>
              <a:sym typeface="Red Hat Display"/>
            </a:endParaRPr>
          </a:p>
        </p:txBody>
      </p:sp>
      <p:sp>
        <p:nvSpPr>
          <p:cNvPr id="197" name="Google Shape;197;p30"/>
          <p:cNvSpPr txBox="1">
            <a:spLocks noGrp="1"/>
          </p:cNvSpPr>
          <p:nvPr>
            <p:ph type="body" idx="1"/>
          </p:nvPr>
        </p:nvSpPr>
        <p:spPr>
          <a:xfrm>
            <a:off x="5351438" y="814325"/>
            <a:ext cx="3339900" cy="19194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13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GDF (Gasket DuraFET) pH sensor</a:t>
            </a:r>
            <a:endParaRPr sz="1300" b="1"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1150" algn="l" rtl="0">
              <a:spcBef>
                <a:spcPts val="800"/>
              </a:spcBef>
              <a:spcAft>
                <a:spcPts val="0"/>
              </a:spcAft>
              <a:buClr>
                <a:srgbClr val="000000"/>
              </a:buClr>
              <a:buSzPts val="1300"/>
              <a:buFont typeface="Arial"/>
              <a:buChar char="•"/>
            </a:pPr>
            <a:r>
              <a:rPr lang="en"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Newest pH sensor design in Argo, developed at MBARI</a:t>
            </a:r>
            <a:endParaRPr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1150" algn="l" rtl="0">
              <a:spcBef>
                <a:spcPts val="0"/>
              </a:spcBef>
              <a:spcAft>
                <a:spcPts val="0"/>
              </a:spcAft>
              <a:buClr>
                <a:srgbClr val="000000"/>
              </a:buClr>
              <a:buSzPts val="1300"/>
              <a:buFont typeface="Arial"/>
              <a:buChar char="•"/>
            </a:pPr>
            <a:r>
              <a:rPr lang="en"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Same sensor elements &amp; principle as the MBARI DURAFET, with a repackaged housing</a:t>
            </a:r>
            <a:endParaRPr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a:p>
            <a:pPr marL="457200" lvl="0" indent="-311150" algn="l" rtl="0">
              <a:spcBef>
                <a:spcPts val="0"/>
              </a:spcBef>
              <a:spcAft>
                <a:spcPts val="0"/>
              </a:spcAft>
              <a:buClr>
                <a:srgbClr val="000000"/>
              </a:buClr>
              <a:buSzPts val="1300"/>
              <a:buFont typeface="Arial"/>
              <a:buChar char="•"/>
            </a:pPr>
            <a:r>
              <a:rPr lang="en"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rPr>
              <a:t>Over 20 GDF sensors are currently in the Argo system and performing well; deployments planned to increase in 2024</a:t>
            </a:r>
            <a:endParaRPr sz="1300" dirty="0">
              <a:solidFill>
                <a:srgbClr val="000000"/>
              </a:solidFill>
              <a:highlight>
                <a:srgbClr val="FFFFFF"/>
              </a:highlight>
              <a:latin typeface="Red Hat Display" panose="020B0604020202020204" charset="0"/>
              <a:ea typeface="Red Hat Display" panose="020B0604020202020204" charset="0"/>
              <a:cs typeface="Red Hat Display" panose="020B0604020202020204" charset="0"/>
              <a:sym typeface="Arial"/>
            </a:endParaRPr>
          </a:p>
        </p:txBody>
      </p:sp>
      <p:pic>
        <p:nvPicPr>
          <p:cNvPr id="198" name="Google Shape;198;p30"/>
          <p:cNvPicPr preferRelativeResize="0"/>
          <p:nvPr/>
        </p:nvPicPr>
        <p:blipFill>
          <a:blip r:embed="rId4">
            <a:alphaModFix/>
          </a:blip>
          <a:stretch>
            <a:fillRect/>
          </a:stretch>
        </p:blipFill>
        <p:spPr>
          <a:xfrm>
            <a:off x="5456413" y="2672125"/>
            <a:ext cx="3115975" cy="2195425"/>
          </a:xfrm>
          <a:prstGeom prst="rect">
            <a:avLst/>
          </a:prstGeom>
          <a:noFill/>
          <a:ln w="9525" cap="flat" cmpd="sng">
            <a:solidFill>
              <a:srgbClr val="000000"/>
            </a:solidFill>
            <a:prstDash val="solid"/>
            <a:round/>
            <a:headEnd type="none" w="sm" len="sm"/>
            <a:tailEnd type="none" w="sm" len="sm"/>
          </a:ln>
        </p:spPr>
      </p:pic>
      <p:pic>
        <p:nvPicPr>
          <p:cNvPr id="199" name="Google Shape;199;p30"/>
          <p:cNvPicPr preferRelativeResize="0"/>
          <p:nvPr/>
        </p:nvPicPr>
        <p:blipFill>
          <a:blip r:embed="rId5">
            <a:alphaModFix/>
          </a:blip>
          <a:stretch>
            <a:fillRect/>
          </a:stretch>
        </p:blipFill>
        <p:spPr>
          <a:xfrm>
            <a:off x="389825" y="3936543"/>
            <a:ext cx="957122" cy="410800"/>
          </a:xfrm>
          <a:prstGeom prst="rect">
            <a:avLst/>
          </a:prstGeom>
          <a:noFill/>
          <a:ln>
            <a:noFill/>
          </a:ln>
        </p:spPr>
      </p:pic>
      <p:pic>
        <p:nvPicPr>
          <p:cNvPr id="200" name="Google Shape;200;p30"/>
          <p:cNvPicPr preferRelativeResize="0"/>
          <p:nvPr/>
        </p:nvPicPr>
        <p:blipFill>
          <a:blip r:embed="rId6">
            <a:alphaModFix/>
          </a:blip>
          <a:stretch>
            <a:fillRect/>
          </a:stretch>
        </p:blipFill>
        <p:spPr>
          <a:xfrm>
            <a:off x="5671373" y="4347350"/>
            <a:ext cx="1103062" cy="410800"/>
          </a:xfrm>
          <a:prstGeom prst="rect">
            <a:avLst/>
          </a:prstGeom>
          <a:noFill/>
          <a:ln>
            <a:noFill/>
          </a:ln>
        </p:spPr>
      </p:pic>
      <p:sp>
        <p:nvSpPr>
          <p:cNvPr id="201" name="Google Shape;201;p30"/>
          <p:cNvSpPr txBox="1"/>
          <p:nvPr/>
        </p:nvSpPr>
        <p:spPr>
          <a:xfrm>
            <a:off x="5741300" y="3982750"/>
            <a:ext cx="1265100" cy="1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000FF"/>
                </a:solidFill>
                <a:latin typeface="Red Hat Display"/>
                <a:ea typeface="Red Hat Display"/>
                <a:cs typeface="Red Hat Display"/>
                <a:sym typeface="Red Hat Display"/>
              </a:rPr>
              <a:t>DURAFET</a:t>
            </a:r>
            <a:endParaRPr sz="1200" b="1">
              <a:solidFill>
                <a:srgbClr val="0000FF"/>
              </a:solidFill>
              <a:latin typeface="Red Hat Display"/>
              <a:ea typeface="Red Hat Display"/>
              <a:cs typeface="Red Hat Display"/>
              <a:sym typeface="Red Hat Display"/>
            </a:endParaRPr>
          </a:p>
        </p:txBody>
      </p:sp>
      <p:sp>
        <p:nvSpPr>
          <p:cNvPr id="202" name="Google Shape;202;p30"/>
          <p:cNvSpPr txBox="1"/>
          <p:nvPr/>
        </p:nvSpPr>
        <p:spPr>
          <a:xfrm>
            <a:off x="7697950" y="4570325"/>
            <a:ext cx="1265100" cy="1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000FF"/>
                </a:solidFill>
                <a:latin typeface="Red Hat Display"/>
                <a:ea typeface="Red Hat Display"/>
                <a:cs typeface="Red Hat Display"/>
                <a:sym typeface="Red Hat Display"/>
              </a:rPr>
              <a:t>GDF</a:t>
            </a:r>
            <a:endParaRPr sz="1200" b="1">
              <a:solidFill>
                <a:srgbClr val="0000FF"/>
              </a:solidFill>
              <a:latin typeface="Red Hat Display"/>
              <a:ea typeface="Red Hat Display"/>
              <a:cs typeface="Red Hat Display"/>
              <a:sym typeface="Red Hat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p:nvPr/>
        </p:nvSpPr>
        <p:spPr>
          <a:xfrm>
            <a:off x="180200" y="2552050"/>
            <a:ext cx="4775400" cy="1873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ed Hat Display"/>
              <a:ea typeface="Red Hat Display"/>
              <a:cs typeface="Red Hat Display"/>
              <a:sym typeface="Red Hat Display"/>
            </a:endParaRPr>
          </a:p>
        </p:txBody>
      </p:sp>
      <p:sp>
        <p:nvSpPr>
          <p:cNvPr id="208" name="Google Shape;208;p31"/>
          <p:cNvSpPr txBox="1">
            <a:spLocks noGrp="1"/>
          </p:cNvSpPr>
          <p:nvPr>
            <p:ph type="title"/>
          </p:nvPr>
        </p:nvSpPr>
        <p:spPr>
          <a:xfrm>
            <a:off x="635741" y="1"/>
            <a:ext cx="8077800" cy="7548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What new BGC sensors might be coming in the future?</a:t>
            </a:r>
            <a:endParaRPr/>
          </a:p>
        </p:txBody>
      </p:sp>
      <p:sp>
        <p:nvSpPr>
          <p:cNvPr id="209" name="Google Shape;209;p31"/>
          <p:cNvSpPr txBox="1">
            <a:spLocks noGrp="1"/>
          </p:cNvSpPr>
          <p:nvPr>
            <p:ph type="body" idx="1"/>
          </p:nvPr>
        </p:nvSpPr>
        <p:spPr>
          <a:xfrm>
            <a:off x="330950" y="915100"/>
            <a:ext cx="4624500" cy="13773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en" sz="1700" dirty="0">
                <a:solidFill>
                  <a:srgbClr val="041E41"/>
                </a:solidFill>
                <a:latin typeface="Red Hat Display" panose="020B0604020202020204" charset="0"/>
                <a:ea typeface="Red Hat Display" panose="020B0604020202020204" charset="0"/>
                <a:cs typeface="Red Hat Display" panose="020B0604020202020204" charset="0"/>
                <a:sym typeface="Arial"/>
              </a:rPr>
              <a:t>Ramses sensors (Radiometry Hyperspectral)</a:t>
            </a:r>
            <a:endParaRPr sz="1700" dirty="0">
              <a:solidFill>
                <a:srgbClr val="041E41"/>
              </a:solidFill>
              <a:latin typeface="Red Hat Display" panose="020B0604020202020204" charset="0"/>
              <a:ea typeface="Red Hat Display" panose="020B0604020202020204" charset="0"/>
              <a:cs typeface="Red Hat Display" panose="020B0604020202020204" charset="0"/>
              <a:sym typeface="Arial"/>
            </a:endParaRPr>
          </a:p>
          <a:p>
            <a:pPr marL="0" lvl="0" indent="0" algn="l" rtl="0">
              <a:lnSpc>
                <a:spcPct val="115000"/>
              </a:lnSpc>
              <a:spcBef>
                <a:spcPts val="0"/>
              </a:spcBef>
              <a:spcAft>
                <a:spcPts val="0"/>
              </a:spcAft>
              <a:buNone/>
            </a:pPr>
            <a:r>
              <a:rPr lang="en" sz="1800" dirty="0">
                <a:solidFill>
                  <a:srgbClr val="041E41"/>
                </a:solidFill>
                <a:latin typeface="Red Hat Display" panose="020B0604020202020204" charset="0"/>
                <a:ea typeface="Red Hat Display" panose="020B0604020202020204" charset="0"/>
                <a:cs typeface="Red Hat Display" panose="020B0604020202020204" charset="0"/>
                <a:sym typeface="Arial"/>
              </a:rPr>
              <a:t>   ▪ </a:t>
            </a:r>
            <a:r>
              <a:rPr lang="en" sz="1600" dirty="0">
                <a:solidFill>
                  <a:srgbClr val="041E41"/>
                </a:solidFill>
                <a:latin typeface="Red Hat Display" panose="020B0604020202020204" charset="0"/>
                <a:ea typeface="Red Hat Display" panose="020B0604020202020204" charset="0"/>
                <a:cs typeface="Red Hat Display" panose="020B0604020202020204" charset="0"/>
                <a:sym typeface="Arial"/>
              </a:rPr>
              <a:t>Ed, Lu</a:t>
            </a:r>
            <a:endParaRPr sz="1600" dirty="0">
              <a:solidFill>
                <a:srgbClr val="041E41"/>
              </a:solidFill>
              <a:latin typeface="Red Hat Display" panose="020B0604020202020204" charset="0"/>
              <a:ea typeface="Red Hat Display" panose="020B0604020202020204" charset="0"/>
              <a:cs typeface="Red Hat Display" panose="020B0604020202020204" charset="0"/>
              <a:sym typeface="Arial"/>
            </a:endParaRPr>
          </a:p>
          <a:p>
            <a:pPr marL="0" lvl="0" indent="0" algn="l" rtl="0">
              <a:lnSpc>
                <a:spcPct val="115000"/>
              </a:lnSpc>
              <a:spcBef>
                <a:spcPts val="0"/>
              </a:spcBef>
              <a:spcAft>
                <a:spcPts val="0"/>
              </a:spcAft>
              <a:buNone/>
            </a:pPr>
            <a:r>
              <a:rPr lang="en" sz="1600" dirty="0">
                <a:solidFill>
                  <a:srgbClr val="041E41"/>
                </a:solidFill>
                <a:latin typeface="Red Hat Display" panose="020B0604020202020204" charset="0"/>
                <a:ea typeface="Red Hat Display" panose="020B0604020202020204" charset="0"/>
                <a:cs typeface="Red Hat Display" panose="020B0604020202020204" charset="0"/>
                <a:sym typeface="Arial"/>
              </a:rPr>
              <a:t>   ▪ Validation for the PACE mission</a:t>
            </a:r>
            <a:endParaRPr sz="1600" dirty="0">
              <a:latin typeface="Red Hat Display" panose="020B0604020202020204" charset="0"/>
              <a:ea typeface="Red Hat Display" panose="020B0604020202020204" charset="0"/>
              <a:cs typeface="Red Hat Display" panose="020B0604020202020204" charset="0"/>
            </a:endParaRPr>
          </a:p>
        </p:txBody>
      </p:sp>
      <p:pic>
        <p:nvPicPr>
          <p:cNvPr id="210" name="Google Shape;210;p31"/>
          <p:cNvPicPr preferRelativeResize="0"/>
          <p:nvPr/>
        </p:nvPicPr>
        <p:blipFill>
          <a:blip r:embed="rId3">
            <a:alphaModFix/>
          </a:blip>
          <a:stretch>
            <a:fillRect/>
          </a:stretch>
        </p:blipFill>
        <p:spPr>
          <a:xfrm>
            <a:off x="3689275" y="1377725"/>
            <a:ext cx="928550" cy="917425"/>
          </a:xfrm>
          <a:prstGeom prst="rect">
            <a:avLst/>
          </a:prstGeom>
          <a:noFill/>
          <a:ln>
            <a:noFill/>
          </a:ln>
        </p:spPr>
      </p:pic>
      <p:pic>
        <p:nvPicPr>
          <p:cNvPr id="211" name="Google Shape;211;p31"/>
          <p:cNvPicPr preferRelativeResize="0"/>
          <p:nvPr/>
        </p:nvPicPr>
        <p:blipFill>
          <a:blip r:embed="rId4">
            <a:alphaModFix/>
          </a:blip>
          <a:stretch>
            <a:fillRect/>
          </a:stretch>
        </p:blipFill>
        <p:spPr>
          <a:xfrm>
            <a:off x="5014100" y="754800"/>
            <a:ext cx="3707150" cy="2734025"/>
          </a:xfrm>
          <a:prstGeom prst="rect">
            <a:avLst/>
          </a:prstGeom>
          <a:noFill/>
          <a:ln>
            <a:noFill/>
          </a:ln>
        </p:spPr>
      </p:pic>
      <p:pic>
        <p:nvPicPr>
          <p:cNvPr id="212" name="Google Shape;212;p31"/>
          <p:cNvPicPr preferRelativeResize="0"/>
          <p:nvPr/>
        </p:nvPicPr>
        <p:blipFill>
          <a:blip r:embed="rId5">
            <a:alphaModFix/>
          </a:blip>
          <a:stretch>
            <a:fillRect/>
          </a:stretch>
        </p:blipFill>
        <p:spPr>
          <a:xfrm>
            <a:off x="3076721" y="2941950"/>
            <a:ext cx="1691500" cy="1377250"/>
          </a:xfrm>
          <a:prstGeom prst="rect">
            <a:avLst/>
          </a:prstGeom>
          <a:noFill/>
          <a:ln>
            <a:noFill/>
          </a:ln>
        </p:spPr>
      </p:pic>
      <p:sp>
        <p:nvSpPr>
          <p:cNvPr id="213" name="Google Shape;213;p31"/>
          <p:cNvSpPr txBox="1"/>
          <p:nvPr/>
        </p:nvSpPr>
        <p:spPr>
          <a:xfrm>
            <a:off x="180200" y="2552050"/>
            <a:ext cx="3141300" cy="10517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dirty="0">
                <a:solidFill>
                  <a:srgbClr val="041E41"/>
                </a:solidFill>
                <a:latin typeface="Red Hat Display" panose="020B0604020202020204" charset="0"/>
                <a:ea typeface="Red Hat Display" panose="020B0604020202020204" charset="0"/>
                <a:cs typeface="Red Hat Display" panose="020B0604020202020204" charset="0"/>
              </a:rPr>
              <a:t>RBR tridente</a:t>
            </a:r>
            <a:endParaRPr sz="1700" dirty="0">
              <a:solidFill>
                <a:srgbClr val="041E41"/>
              </a:solidFill>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r>
              <a:rPr lang="en" sz="1600" dirty="0">
                <a:solidFill>
                  <a:srgbClr val="041E41"/>
                </a:solidFill>
                <a:latin typeface="Red Hat Display" panose="020B0604020202020204" charset="0"/>
                <a:ea typeface="Red Hat Display" panose="020B0604020202020204" charset="0"/>
                <a:cs typeface="Red Hat Display" panose="020B0604020202020204" charset="0"/>
              </a:rPr>
              <a:t>  ▪ Fluorescence and BBP</a:t>
            </a:r>
            <a:endParaRPr sz="1600" dirty="0">
              <a:solidFill>
                <a:srgbClr val="041E41"/>
              </a:solidFill>
              <a:latin typeface="Red Hat Display" panose="020B0604020202020204" charset="0"/>
              <a:ea typeface="Red Hat Display" panose="020B0604020202020204" charset="0"/>
              <a:cs typeface="Red Hat Display" panose="020B0604020202020204" charset="0"/>
            </a:endParaRPr>
          </a:p>
          <a:p>
            <a:pPr marL="0" lvl="0" indent="0" algn="l" rtl="0">
              <a:lnSpc>
                <a:spcPct val="115000"/>
              </a:lnSpc>
              <a:spcBef>
                <a:spcPts val="0"/>
              </a:spcBef>
              <a:spcAft>
                <a:spcPts val="0"/>
              </a:spcAft>
              <a:buNone/>
            </a:pPr>
            <a:r>
              <a:rPr lang="en" sz="1600" dirty="0">
                <a:solidFill>
                  <a:srgbClr val="041E41"/>
                </a:solidFill>
                <a:latin typeface="Red Hat Display" panose="020B0604020202020204" charset="0"/>
                <a:ea typeface="Red Hat Display" panose="020B0604020202020204" charset="0"/>
                <a:cs typeface="Red Hat Display" panose="020B0604020202020204" charset="0"/>
              </a:rPr>
              <a:t>  ▪ Diversify the sensor market</a:t>
            </a:r>
            <a:endParaRPr sz="1200" dirty="0">
              <a:latin typeface="Red Hat Display" panose="020B0604020202020204" charset="0"/>
              <a:ea typeface="Red Hat Display" panose="020B0604020202020204" charset="0"/>
              <a:cs typeface="Red Hat Display" panose="020B06040202020202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What new data is in Argo files?</a:t>
            </a:r>
            <a:endParaRPr/>
          </a:p>
        </p:txBody>
      </p:sp>
      <p:sp>
        <p:nvSpPr>
          <p:cNvPr id="219" name="Google Shape;219;p32"/>
          <p:cNvSpPr txBox="1"/>
          <p:nvPr/>
        </p:nvSpPr>
        <p:spPr>
          <a:xfrm>
            <a:off x="491526" y="633352"/>
            <a:ext cx="8363400" cy="35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Red Hat Display"/>
                <a:ea typeface="Red Hat Display"/>
                <a:cs typeface="Red Hat Display"/>
                <a:sym typeface="Red Hat Display"/>
              </a:rPr>
              <a:t>v3.2 trajectory files</a:t>
            </a:r>
            <a:endParaRPr sz="1500" b="1"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The trajectory files have been combined to include both core and BGC data in v3.2 trajectory files.  This includes in-air oxygen measurements made at the surface and any BGC measurements made during drift.  Expect more DACs to produce these files over the next year.</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lang="en-US" sz="1500" dirty="0">
              <a:latin typeface="Red Hat Display"/>
              <a:ea typeface="Red Hat Display"/>
              <a:cs typeface="Red Hat Display"/>
              <a:sym typeface="Red Hat Display"/>
            </a:endParaRPr>
          </a:p>
          <a:p>
            <a:pPr marL="0" lvl="0" indent="0" algn="l" rtl="0">
              <a:spcBef>
                <a:spcPts val="0"/>
              </a:spcBef>
              <a:spcAft>
                <a:spcPts val="0"/>
              </a:spcAft>
              <a:buNone/>
            </a:pPr>
            <a:r>
              <a:rPr lang="en-US" sz="1500" b="1" dirty="0">
                <a:latin typeface="Red Hat Display"/>
                <a:ea typeface="Red Hat Display"/>
                <a:cs typeface="Red Hat Display"/>
                <a:sym typeface="Red Hat Display"/>
              </a:rPr>
              <a:t>Profile files</a:t>
            </a:r>
            <a:endParaRPr sz="1500" b="1"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Errors in position can be stored in the profile files using the following </a:t>
            </a:r>
            <a:r>
              <a:rPr lang="en" sz="1500" i="1" dirty="0">
                <a:latin typeface="Red Hat Display"/>
                <a:ea typeface="Red Hat Display"/>
                <a:cs typeface="Red Hat Display"/>
                <a:sym typeface="Red Hat Display"/>
              </a:rPr>
              <a:t>optional</a:t>
            </a:r>
            <a:r>
              <a:rPr lang="en" sz="1500" dirty="0">
                <a:latin typeface="Red Hat Display"/>
                <a:ea typeface="Red Hat Display"/>
                <a:cs typeface="Red Hat Display"/>
                <a:sym typeface="Red Hat Display"/>
              </a:rPr>
              <a:t> variables “POSITION_ERROR_REPORTED”, “POSITION_ERROR_ESTIMATED” and “POSITION_ERROR_COMMENT”.   </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NB_SAMPLE_CTD, NB_SAMPLE_&lt;PARAMETER_SENSOR_NAME&gt;, TEMP_CNDC, CNDC, MTIME added or moved to ‘intermediate core’ or ‘intermediate b’ category in physical parameters list.  </a:t>
            </a:r>
            <a:r>
              <a:rPr lang="en" sz="900" u="sng" dirty="0">
                <a:solidFill>
                  <a:schemeClr val="hlink"/>
                </a:solidFill>
                <a:hlinkClick r:id="rId3"/>
              </a:rPr>
              <a:t>http://www.argodatamgt.org/content/download/30910/209488/file/argo-parameters-list-core-and-b_20230612.xlsx</a:t>
            </a:r>
            <a:r>
              <a:rPr lang="en" sz="1300" dirty="0">
                <a:latin typeface="Red Hat Display"/>
                <a:ea typeface="Red Hat Display"/>
                <a:cs typeface="Red Hat Display"/>
                <a:sym typeface="Red Hat Display"/>
              </a:rPr>
              <a:t> </a:t>
            </a:r>
            <a:endParaRPr sz="13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More sophisticated methods of determining positions of under-ice profiles are being used in delayed mode to improve estimated positions.  These estimated positions can be stored in both the profile files and the trajectory files.</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Updates on accessing Argo data</a:t>
            </a:r>
            <a:endParaRPr/>
          </a:p>
        </p:txBody>
      </p:sp>
      <p:pic>
        <p:nvPicPr>
          <p:cNvPr id="225" name="Google Shape;225;p33"/>
          <p:cNvPicPr preferRelativeResize="0"/>
          <p:nvPr/>
        </p:nvPicPr>
        <p:blipFill rotWithShape="1">
          <a:blip r:embed="rId3">
            <a:alphaModFix/>
          </a:blip>
          <a:srcRect l="51660" t="6275" r="8765" b="23524"/>
          <a:stretch/>
        </p:blipFill>
        <p:spPr>
          <a:xfrm>
            <a:off x="1262250" y="1674650"/>
            <a:ext cx="6516951" cy="3251449"/>
          </a:xfrm>
          <a:prstGeom prst="rect">
            <a:avLst/>
          </a:prstGeom>
          <a:noFill/>
          <a:ln>
            <a:noFill/>
          </a:ln>
        </p:spPr>
      </p:pic>
      <p:sp>
        <p:nvSpPr>
          <p:cNvPr id="226" name="Google Shape;226;p33"/>
          <p:cNvSpPr txBox="1"/>
          <p:nvPr/>
        </p:nvSpPr>
        <p:spPr>
          <a:xfrm>
            <a:off x="350200" y="907125"/>
            <a:ext cx="83634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ed Hat Display"/>
                <a:ea typeface="Red Hat Display"/>
                <a:cs typeface="Red Hat Display"/>
                <a:sym typeface="Red Hat Display"/>
              </a:rPr>
              <a:t>Interested only in BGC data?  Look no further than the monthly DOI snapshot which now includes a separate zip file containing all available *Sprof.nc files. </a:t>
            </a:r>
            <a:r>
              <a:rPr lang="en" sz="1500" u="sng">
                <a:solidFill>
                  <a:schemeClr val="hlink"/>
                </a:solidFill>
                <a:latin typeface="Red Hat Display"/>
                <a:ea typeface="Red Hat Display"/>
                <a:cs typeface="Red Hat Display"/>
                <a:sym typeface="Red Hat Display"/>
                <a:hlinkClick r:id="rId4"/>
              </a:rPr>
              <a:t>http://doi.org/10.17882/42182</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dirty="0"/>
              <a:t>Updates on accessing Argo GDAC data </a:t>
            </a:r>
            <a:endParaRPr dirty="0"/>
          </a:p>
        </p:txBody>
      </p:sp>
      <p:sp>
        <p:nvSpPr>
          <p:cNvPr id="233" name="Google Shape;233;p34"/>
          <p:cNvSpPr txBox="1"/>
          <p:nvPr/>
        </p:nvSpPr>
        <p:spPr>
          <a:xfrm>
            <a:off x="366669" y="842775"/>
            <a:ext cx="80778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Red Hat Display"/>
                <a:ea typeface="Red Hat Display"/>
                <a:cs typeface="Red Hat Display"/>
                <a:sym typeface="Red Hat Display"/>
              </a:rPr>
              <a:t>Want to select profiles with certain parameter(s) in time and space?  Try the  EuroArgo Selection tool:  </a:t>
            </a:r>
            <a:r>
              <a:rPr lang="en" sz="1500" u="sng">
                <a:solidFill>
                  <a:schemeClr val="hlink"/>
                </a:solidFill>
                <a:latin typeface="Red Hat Display"/>
                <a:ea typeface="Red Hat Display"/>
                <a:cs typeface="Red Hat Display"/>
                <a:sym typeface="Red Hat Display"/>
                <a:hlinkClick r:id="rId3"/>
              </a:rPr>
              <a:t>https://dataselection.euro-argo.eu/</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p:txBody>
      </p:sp>
      <p:pic>
        <p:nvPicPr>
          <p:cNvPr id="234" name="Google Shape;234;p34"/>
          <p:cNvPicPr preferRelativeResize="0"/>
          <p:nvPr/>
        </p:nvPicPr>
        <p:blipFill rotWithShape="1">
          <a:blip r:embed="rId4">
            <a:alphaModFix/>
          </a:blip>
          <a:srcRect t="9004" r="50000" b="5968"/>
          <a:stretch/>
        </p:blipFill>
        <p:spPr>
          <a:xfrm>
            <a:off x="1519557" y="1627725"/>
            <a:ext cx="5199473" cy="2486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5"/>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dirty="0"/>
              <a:t>Updates on accessing Argo data via database</a:t>
            </a:r>
            <a:endParaRPr dirty="0"/>
          </a:p>
        </p:txBody>
      </p:sp>
      <p:sp>
        <p:nvSpPr>
          <p:cNvPr id="240" name="Google Shape;240;p35"/>
          <p:cNvSpPr txBox="1"/>
          <p:nvPr/>
        </p:nvSpPr>
        <p:spPr>
          <a:xfrm>
            <a:off x="350200" y="678525"/>
            <a:ext cx="83634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Red Hat Display"/>
                <a:ea typeface="Red Hat Display"/>
                <a:cs typeface="Red Hat Display"/>
                <a:sym typeface="Red Hat Display"/>
              </a:rPr>
              <a:t>Argovis (</a:t>
            </a:r>
            <a:r>
              <a:rPr lang="en" sz="1500" u="sng" dirty="0">
                <a:solidFill>
                  <a:schemeClr val="hlink"/>
                </a:solidFill>
                <a:latin typeface="Red Hat Display"/>
                <a:ea typeface="Red Hat Display"/>
                <a:cs typeface="Red Hat Display"/>
                <a:sym typeface="Red Hat Display"/>
                <a:hlinkClick r:id="rId3"/>
              </a:rPr>
              <a:t>https://argovis.colorado.edu/</a:t>
            </a:r>
            <a:r>
              <a:rPr lang="en" sz="1500" dirty="0">
                <a:latin typeface="Red Hat Display"/>
                <a:ea typeface="Red Hat Display"/>
                <a:cs typeface="Red Hat Display"/>
                <a:sym typeface="Red Hat Display"/>
              </a:rPr>
              <a:t>  ) is a web app and RESTful API database allowing you to select and co-locate ocean datasets (including Argo, GO-SHIP, drifters and more)  and bring them into your own computing environment. Jupyter notebooks are available to help you get started (</a:t>
            </a:r>
            <a:r>
              <a:rPr lang="en-US" sz="1500" dirty="0">
                <a:latin typeface="Red Hat Display"/>
                <a:ea typeface="Red Hat Display"/>
                <a:cs typeface="Red Hat Display"/>
                <a:sym typeface="Red Hat Display"/>
                <a:hlinkClick r:id="rId4"/>
              </a:rPr>
              <a:t>https://github.com/argovis/demo_notebooks</a:t>
            </a:r>
            <a:r>
              <a:rPr lang="en-US" sz="1500" dirty="0">
                <a:latin typeface="Red Hat Display"/>
                <a:ea typeface="Red Hat Display"/>
                <a:cs typeface="Red Hat Display"/>
                <a:sym typeface="Red Hat Display"/>
              </a:rPr>
              <a:t> </a:t>
            </a:r>
            <a:r>
              <a:rPr lang="en" sz="1500" dirty="0">
                <a:latin typeface="Red Hat Display"/>
                <a:ea typeface="Red Hat Display"/>
                <a:cs typeface="Red Hat Display"/>
                <a:sym typeface="Red Hat Display"/>
              </a:rPr>
              <a:t>).</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p:txBody>
      </p:sp>
      <p:pic>
        <p:nvPicPr>
          <p:cNvPr id="241" name="Google Shape;241;p35"/>
          <p:cNvPicPr preferRelativeResize="0"/>
          <p:nvPr/>
        </p:nvPicPr>
        <p:blipFill rotWithShape="1">
          <a:blip r:embed="rId5">
            <a:alphaModFix/>
          </a:blip>
          <a:srcRect l="51226" t="6507" b="5433"/>
          <a:stretch/>
        </p:blipFill>
        <p:spPr>
          <a:xfrm>
            <a:off x="788400" y="1762897"/>
            <a:ext cx="6263189" cy="31477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Number of Argo profiles measured per year</a:t>
            </a:r>
            <a:endParaRPr/>
          </a:p>
        </p:txBody>
      </p:sp>
      <p:graphicFrame>
        <p:nvGraphicFramePr>
          <p:cNvPr id="4" name="Chart 3">
            <a:extLst>
              <a:ext uri="{FF2B5EF4-FFF2-40B4-BE49-F238E27FC236}">
                <a16:creationId xmlns:a16="http://schemas.microsoft.com/office/drawing/2014/main" id="{6175C90C-3D51-CA0B-C279-2246CB13FE17}"/>
              </a:ext>
            </a:extLst>
          </p:cNvPr>
          <p:cNvGraphicFramePr/>
          <p:nvPr>
            <p:extLst>
              <p:ext uri="{D42A27DB-BD31-4B8C-83A1-F6EECF244321}">
                <p14:modId xmlns:p14="http://schemas.microsoft.com/office/powerpoint/2010/main" val="1038301042"/>
              </p:ext>
            </p:extLst>
          </p:nvPr>
        </p:nvGraphicFramePr>
        <p:xfrm>
          <a:off x="1416908" y="811604"/>
          <a:ext cx="6310184" cy="41475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Need help using Argo data?  Try these tools!</a:t>
            </a:r>
            <a:endParaRPr/>
          </a:p>
        </p:txBody>
      </p:sp>
      <p:sp>
        <p:nvSpPr>
          <p:cNvPr id="247" name="Google Shape;247;p36"/>
          <p:cNvSpPr txBox="1"/>
          <p:nvPr/>
        </p:nvSpPr>
        <p:spPr>
          <a:xfrm>
            <a:off x="716692" y="659008"/>
            <a:ext cx="8333858" cy="59554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latin typeface="Red Hat Display"/>
                <a:ea typeface="Red Hat Display"/>
                <a:cs typeface="Red Hat Display"/>
                <a:sym typeface="Red Hat Display"/>
              </a:rPr>
              <a:t>These tools allow you to select Argo netCDF files and bring them into your programming language of choice for further analysis.  They remove the difficulty of understanding the Argo netCDF format and helps you choose the best data quality for your research.</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Argo Online School (</a:t>
            </a:r>
            <a:r>
              <a:rPr lang="en" sz="1500" u="sng" dirty="0">
                <a:solidFill>
                  <a:schemeClr val="hlink"/>
                </a:solidFill>
                <a:latin typeface="Red Hat Display"/>
                <a:ea typeface="Red Hat Display"/>
                <a:cs typeface="Red Hat Display"/>
                <a:sym typeface="Red Hat Display"/>
                <a:hlinkClick r:id="rId3"/>
              </a:rPr>
              <a:t>https://euroargodev.github.io/argoonlineschool/intro.html</a:t>
            </a:r>
            <a:r>
              <a:rPr lang="en" sz="1500" dirty="0">
                <a:latin typeface="Red Hat Display"/>
                <a:ea typeface="Red Hat Display"/>
                <a:cs typeface="Red Hat Display"/>
                <a:sym typeface="Red Hat Display"/>
              </a:rPr>
              <a:t>) which has Jupyter notebooks in </a:t>
            </a:r>
            <a:r>
              <a:rPr lang="en" sz="1500" dirty="0">
                <a:solidFill>
                  <a:schemeClr val="dk2"/>
                </a:solidFill>
                <a:latin typeface="Red Hat Display"/>
                <a:ea typeface="Red Hat Display"/>
                <a:cs typeface="Red Hat Display"/>
                <a:sym typeface="Red Hat Display"/>
              </a:rPr>
              <a:t>Python</a:t>
            </a:r>
            <a:r>
              <a:rPr lang="en" sz="1500" dirty="0">
                <a:latin typeface="Red Hat Display"/>
                <a:ea typeface="Red Hat Display"/>
                <a:cs typeface="Red Hat Display"/>
                <a:sym typeface="Red Hat Display"/>
              </a:rPr>
              <a:t> and introduces how to access data by float, file type and date</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Argopy:  an Argo data </a:t>
            </a:r>
            <a:r>
              <a:rPr lang="en" sz="1500" dirty="0">
                <a:solidFill>
                  <a:schemeClr val="dk2"/>
                </a:solidFill>
                <a:latin typeface="Red Hat Display"/>
                <a:ea typeface="Red Hat Display"/>
                <a:cs typeface="Red Hat Display"/>
                <a:sym typeface="Red Hat Display"/>
              </a:rPr>
              <a:t>Python</a:t>
            </a:r>
            <a:r>
              <a:rPr lang="en" sz="1500" dirty="0">
                <a:latin typeface="Red Hat Display"/>
                <a:ea typeface="Red Hat Display"/>
                <a:cs typeface="Red Hat Display"/>
                <a:sym typeface="Red Hat Display"/>
              </a:rPr>
              <a:t> library to access, manipulate and visualize data (</a:t>
            </a:r>
            <a:r>
              <a:rPr lang="en" u="sng" dirty="0">
                <a:solidFill>
                  <a:schemeClr val="hlink"/>
                </a:solidFill>
                <a:latin typeface="Red Hat Display"/>
                <a:ea typeface="Red Hat Display"/>
                <a:cs typeface="Red Hat Display"/>
                <a:sym typeface="Red Hat Display"/>
                <a:hlinkClick r:id="rId4"/>
              </a:rPr>
              <a:t>https://github.com/euroargodev/argopy</a:t>
            </a:r>
            <a:r>
              <a:rPr lang="en" sz="1500" dirty="0">
                <a:latin typeface="Red Hat Display"/>
                <a:ea typeface="Red Hat Display"/>
                <a:cs typeface="Red Hat Display"/>
                <a:sym typeface="Red Hat Display"/>
              </a:rPr>
              <a:t> )</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argoFloats:  an </a:t>
            </a:r>
            <a:r>
              <a:rPr lang="en" sz="1500" dirty="0">
                <a:solidFill>
                  <a:schemeClr val="dk2"/>
                </a:solidFill>
                <a:latin typeface="Red Hat Display"/>
                <a:ea typeface="Red Hat Display"/>
                <a:cs typeface="Red Hat Display"/>
                <a:sym typeface="Red Hat Display"/>
              </a:rPr>
              <a:t>R</a:t>
            </a:r>
            <a:r>
              <a:rPr lang="en" sz="1500" dirty="0">
                <a:latin typeface="Red Hat Display"/>
                <a:ea typeface="Red Hat Display"/>
                <a:cs typeface="Red Hat Display"/>
                <a:sym typeface="Red Hat Display"/>
              </a:rPr>
              <a:t> package to download and analyze Argo data (</a:t>
            </a:r>
            <a:r>
              <a:rPr lang="en" u="sng" dirty="0">
                <a:solidFill>
                  <a:schemeClr val="hlink"/>
                </a:solidFill>
                <a:latin typeface="Red Hat Display"/>
                <a:ea typeface="Red Hat Display"/>
                <a:cs typeface="Red Hat Display"/>
                <a:sym typeface="Red Hat Display"/>
                <a:hlinkClick r:id="rId5"/>
              </a:rPr>
              <a:t>https://github.com/ArgoCanada/argoFloats</a:t>
            </a:r>
            <a:r>
              <a:rPr lang="en" sz="1500" dirty="0">
                <a:latin typeface="Red Hat Display"/>
                <a:ea typeface="Red Hat Display"/>
                <a:cs typeface="Red Hat Display"/>
                <a:sym typeface="Red Hat Display"/>
              </a:rPr>
              <a:t> )</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OneArgo float toolboxes in </a:t>
            </a:r>
            <a:r>
              <a:rPr lang="en" sz="1500" dirty="0">
                <a:solidFill>
                  <a:schemeClr val="dk2"/>
                </a:solidFill>
                <a:latin typeface="Red Hat Display"/>
                <a:ea typeface="Red Hat Display"/>
                <a:cs typeface="Red Hat Display"/>
                <a:sym typeface="Red Hat Display"/>
              </a:rPr>
              <a:t>Matlab </a:t>
            </a:r>
            <a:r>
              <a:rPr lang="en" sz="1500" dirty="0">
                <a:latin typeface="Red Hat Display"/>
                <a:ea typeface="Red Hat Display"/>
                <a:cs typeface="Red Hat Display"/>
                <a:sym typeface="Red Hat Display"/>
              </a:rPr>
              <a:t>(</a:t>
            </a:r>
            <a:r>
              <a:rPr lang="en" u="sng" dirty="0">
                <a:solidFill>
                  <a:schemeClr val="hlink"/>
                </a:solidFill>
                <a:latin typeface="Red Hat Display"/>
                <a:ea typeface="Red Hat Display"/>
                <a:cs typeface="Red Hat Display"/>
                <a:sym typeface="Red Hat Display"/>
                <a:hlinkClick r:id="rId6"/>
              </a:rPr>
              <a:t>https://github.com/NOAA-PMEL/OneArgo-Mat</a:t>
            </a:r>
            <a:r>
              <a:rPr lang="en" dirty="0">
                <a:latin typeface="Red Hat Display"/>
                <a:ea typeface="Red Hat Display"/>
                <a:cs typeface="Red Hat Display"/>
                <a:sym typeface="Red Hat Display"/>
              </a:rPr>
              <a:t> </a:t>
            </a:r>
            <a:r>
              <a:rPr lang="en" sz="1500" dirty="0">
                <a:latin typeface="Red Hat Display"/>
                <a:ea typeface="Red Hat Display"/>
                <a:cs typeface="Red Hat Display"/>
                <a:sym typeface="Red Hat Display"/>
              </a:rPr>
              <a:t>) and </a:t>
            </a:r>
            <a:r>
              <a:rPr lang="en" sz="1500" dirty="0">
                <a:solidFill>
                  <a:schemeClr val="dk2"/>
                </a:solidFill>
                <a:latin typeface="Red Hat Display"/>
                <a:ea typeface="Red Hat Display"/>
                <a:cs typeface="Red Hat Display"/>
                <a:sym typeface="Red Hat Display"/>
              </a:rPr>
              <a:t>R </a:t>
            </a:r>
            <a:r>
              <a:rPr lang="en" sz="1500" dirty="0">
                <a:latin typeface="Red Hat Display"/>
                <a:ea typeface="Red Hat Display"/>
                <a:cs typeface="Red Hat Display"/>
                <a:sym typeface="Red Hat Display"/>
              </a:rPr>
              <a:t>(</a:t>
            </a:r>
            <a:r>
              <a:rPr lang="en" u="sng" dirty="0">
                <a:solidFill>
                  <a:schemeClr val="hlink"/>
                </a:solidFill>
                <a:latin typeface="Red Hat Display"/>
                <a:ea typeface="Red Hat Display"/>
                <a:cs typeface="Red Hat Display"/>
                <a:sym typeface="Red Hat Display"/>
                <a:hlinkClick r:id="rId7"/>
              </a:rPr>
              <a:t>https://github.com/NOAA-PMEL/OneArgo-R</a:t>
            </a:r>
            <a:r>
              <a:rPr lang="en" sz="1500" dirty="0">
                <a:latin typeface="Red Hat Display"/>
                <a:ea typeface="Red Hat Display"/>
                <a:cs typeface="Red Hat Display"/>
                <a:sym typeface="Red Hat Display"/>
              </a:rPr>
              <a:t> )</a:t>
            </a:r>
          </a:p>
          <a:p>
            <a:pPr marL="0" lvl="0" indent="0" algn="l" rtl="0">
              <a:spcBef>
                <a:spcPts val="0"/>
              </a:spcBef>
              <a:spcAft>
                <a:spcPts val="0"/>
              </a:spcAft>
              <a:buNone/>
            </a:pPr>
            <a:endParaRPr lang="en"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Argovis Jupyter notebooks in </a:t>
            </a:r>
            <a:r>
              <a:rPr lang="en" sz="1500" dirty="0">
                <a:solidFill>
                  <a:schemeClr val="bg2"/>
                </a:solidFill>
                <a:latin typeface="Red Hat Display"/>
                <a:ea typeface="Red Hat Display"/>
                <a:cs typeface="Red Hat Display"/>
                <a:sym typeface="Red Hat Display"/>
              </a:rPr>
              <a:t>Python</a:t>
            </a:r>
            <a:r>
              <a:rPr lang="en" sz="1500" dirty="0">
                <a:latin typeface="Red Hat Display"/>
                <a:ea typeface="Red Hat Display"/>
                <a:cs typeface="Red Hat Display"/>
                <a:sym typeface="Red Hat Display"/>
              </a:rPr>
              <a:t>: (</a:t>
            </a:r>
            <a:r>
              <a:rPr lang="en-US" sz="1500" dirty="0">
                <a:latin typeface="Red Hat Display"/>
                <a:ea typeface="Red Hat Display"/>
                <a:cs typeface="Red Hat Display"/>
                <a:sym typeface="Red Hat Display"/>
                <a:hlinkClick r:id="rId8"/>
              </a:rPr>
              <a:t>https://github.com/argovis/demo_notebooks</a:t>
            </a:r>
            <a:r>
              <a:rPr lang="en-US" sz="1500" dirty="0">
                <a:latin typeface="Red Hat Display"/>
                <a:ea typeface="Red Hat Display"/>
                <a:cs typeface="Red Hat Display"/>
                <a:sym typeface="Red Hat Display"/>
              </a:rPr>
              <a:t> </a:t>
            </a:r>
            <a:r>
              <a:rPr lang="en" sz="1500" dirty="0">
                <a:latin typeface="Red Hat Display"/>
                <a:ea typeface="Red Hat Display"/>
                <a:cs typeface="Red Hat Display"/>
                <a:sym typeface="Red Hat Display"/>
              </a:rPr>
              <a:t>)</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r>
              <a:rPr lang="en" sz="1500" dirty="0">
                <a:latin typeface="Red Hat Display"/>
                <a:ea typeface="Red Hat Display"/>
                <a:cs typeface="Red Hat Display"/>
                <a:sym typeface="Red Hat Display"/>
              </a:rPr>
              <a:t>	See all tools here:  </a:t>
            </a:r>
            <a:r>
              <a:rPr lang="en" sz="1500" u="sng" dirty="0">
                <a:solidFill>
                  <a:schemeClr val="hlink"/>
                </a:solidFill>
                <a:latin typeface="Red Hat Display"/>
                <a:ea typeface="Red Hat Display"/>
                <a:cs typeface="Red Hat Display"/>
                <a:sym typeface="Red Hat Display"/>
                <a:hlinkClick r:id="rId9"/>
              </a:rPr>
              <a:t>https://argo.ucsd.edu/data/argo-software-tools/</a:t>
            </a:r>
            <a:r>
              <a:rPr lang="en" sz="1500" dirty="0">
                <a:latin typeface="Red Hat Display"/>
                <a:ea typeface="Red Hat Display"/>
                <a:cs typeface="Red Hat Display"/>
                <a:sym typeface="Red Hat Display"/>
              </a:rPr>
              <a:t> </a:t>
            </a: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a:p>
            <a:pPr marL="0" lvl="0" indent="0" algn="l" rtl="0">
              <a:spcBef>
                <a:spcPts val="0"/>
              </a:spcBef>
              <a:spcAft>
                <a:spcPts val="0"/>
              </a:spcAft>
              <a:buNone/>
            </a:pPr>
            <a:endParaRPr sz="1500" dirty="0">
              <a:latin typeface="Red Hat Display"/>
              <a:ea typeface="Red Hat Display"/>
              <a:cs typeface="Red Hat Display"/>
              <a:sym typeface="Red Hat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Have more questions or want to stay up to date?</a:t>
            </a:r>
            <a:endParaRPr/>
          </a:p>
        </p:txBody>
      </p:sp>
      <p:sp>
        <p:nvSpPr>
          <p:cNvPr id="253" name="Google Shape;253;p37"/>
          <p:cNvSpPr txBox="1"/>
          <p:nvPr/>
        </p:nvSpPr>
        <p:spPr>
          <a:xfrm>
            <a:off x="326850" y="809350"/>
            <a:ext cx="87237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a:latin typeface="Red Hat Display"/>
                <a:ea typeface="Red Hat Display"/>
                <a:cs typeface="Red Hat Display"/>
                <a:sym typeface="Red Hat Display"/>
              </a:rPr>
              <a:t>Email us at </a:t>
            </a:r>
            <a:r>
              <a:rPr lang="en" sz="1500" u="sng">
                <a:solidFill>
                  <a:schemeClr val="hlink"/>
                </a:solidFill>
                <a:latin typeface="Red Hat Display"/>
                <a:ea typeface="Red Hat Display"/>
                <a:cs typeface="Red Hat Display"/>
                <a:sym typeface="Red Hat Display"/>
                <a:hlinkClick r:id="rId3"/>
              </a:rPr>
              <a:t>argo@ucsd.edu</a:t>
            </a:r>
            <a:r>
              <a:rPr lang="en" sz="1500">
                <a:latin typeface="Red Hat Display"/>
                <a:ea typeface="Red Hat Display"/>
                <a:cs typeface="Red Hat Display"/>
                <a:sym typeface="Red Hat Display"/>
              </a:rPr>
              <a:t> with your questions or feedback.</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a:latin typeface="Red Hat Display"/>
                <a:ea typeface="Red Hat Display"/>
                <a:cs typeface="Red Hat Display"/>
                <a:sym typeface="Red Hat Display"/>
              </a:rPr>
              <a:t>Find the latest announcements via the Argo email lists:  </a:t>
            </a:r>
            <a:r>
              <a:rPr lang="en" sz="1500" u="sng">
                <a:solidFill>
                  <a:schemeClr val="hlink"/>
                </a:solidFill>
                <a:latin typeface="Red Hat Display"/>
                <a:ea typeface="Red Hat Display"/>
                <a:cs typeface="Red Hat Display"/>
                <a:sym typeface="Red Hat Display"/>
                <a:hlinkClick r:id="rId4"/>
              </a:rPr>
              <a:t>https://argo.ucsd.edu/stay-connected/</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a:latin typeface="Red Hat Display"/>
                <a:ea typeface="Red Hat Display"/>
                <a:cs typeface="Red Hat Display"/>
                <a:sym typeface="Red Hat Display"/>
              </a:rPr>
              <a:t>Technical updates on the Argo data stream are posted here:  </a:t>
            </a:r>
            <a:r>
              <a:rPr lang="en" sz="1500" u="sng">
                <a:solidFill>
                  <a:schemeClr val="hlink"/>
                </a:solidFill>
                <a:latin typeface="Red Hat Display"/>
                <a:ea typeface="Red Hat Display"/>
                <a:cs typeface="Red Hat Display"/>
                <a:sym typeface="Red Hat Display"/>
                <a:hlinkClick r:id="rId5"/>
              </a:rPr>
              <a:t>https://argo.ucsd.edu/category/status/</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a:latin typeface="Red Hat Display"/>
                <a:ea typeface="Red Hat Display"/>
                <a:cs typeface="Red Hat Display"/>
                <a:sym typeface="Red Hat Display"/>
              </a:rPr>
              <a:t>Visit our Data FAQ for all things Argo data related:  </a:t>
            </a:r>
            <a:r>
              <a:rPr lang="en" sz="1500" u="sng">
                <a:solidFill>
                  <a:schemeClr val="hlink"/>
                </a:solidFill>
                <a:latin typeface="Red Hat Display"/>
                <a:ea typeface="Red Hat Display"/>
                <a:cs typeface="Red Hat Display"/>
                <a:sym typeface="Red Hat Display"/>
                <a:hlinkClick r:id="rId6"/>
              </a:rPr>
              <a:t>https://argo.ucsd.edu/data/data-faq/</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a:latin typeface="Red Hat Display"/>
                <a:ea typeface="Red Hat Display"/>
                <a:cs typeface="Red Hat Display"/>
                <a:sym typeface="Red Hat Display"/>
              </a:rPr>
              <a:t>How to cite Argo data:  </a:t>
            </a:r>
            <a:r>
              <a:rPr lang="en" sz="1500" u="sng">
                <a:solidFill>
                  <a:schemeClr val="hlink"/>
                </a:solidFill>
                <a:latin typeface="Red Hat Display"/>
                <a:ea typeface="Red Hat Display"/>
                <a:cs typeface="Red Hat Display"/>
                <a:sym typeface="Red Hat Display"/>
                <a:hlinkClick r:id="rId7"/>
              </a:rPr>
              <a:t>https://argo.ucsd.edu/data/acknowledging-argo/</a:t>
            </a:r>
            <a:r>
              <a:rPr lang="en" sz="1500">
                <a:latin typeface="Red Hat Display"/>
                <a:ea typeface="Red Hat Display"/>
                <a:cs typeface="Red Hat Display"/>
                <a:sym typeface="Red Hat Display"/>
              </a:rPr>
              <a:t> </a:t>
            </a: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r>
              <a:rPr lang="en" sz="1500" b="1">
                <a:latin typeface="Red Hat Display"/>
                <a:ea typeface="Red Hat Display"/>
                <a:cs typeface="Red Hat Display"/>
                <a:sym typeface="Red Hat Display"/>
              </a:rPr>
              <a:t>Thank you for using Argo data and please let us know if we can help.</a:t>
            </a:r>
            <a:endParaRPr sz="1500" b="1">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a:p>
            <a:pPr marL="0" lvl="0" indent="0" algn="l" rtl="0">
              <a:spcBef>
                <a:spcPts val="0"/>
              </a:spcBef>
              <a:spcAft>
                <a:spcPts val="0"/>
              </a:spcAft>
              <a:buNone/>
            </a:pPr>
            <a:endParaRPr sz="1500">
              <a:latin typeface="Red Hat Display"/>
              <a:ea typeface="Red Hat Display"/>
              <a:cs typeface="Red Hat Display"/>
              <a:sym typeface="Red Hat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Number of Argo profiles measured per year</a:t>
            </a:r>
            <a:endParaRPr/>
          </a:p>
        </p:txBody>
      </p:sp>
      <p:graphicFrame>
        <p:nvGraphicFramePr>
          <p:cNvPr id="4" name="Chart 3">
            <a:extLst>
              <a:ext uri="{FF2B5EF4-FFF2-40B4-BE49-F238E27FC236}">
                <a16:creationId xmlns:a16="http://schemas.microsoft.com/office/drawing/2014/main" id="{6175C90C-3D51-CA0B-C279-2246CB13FE17}"/>
              </a:ext>
            </a:extLst>
          </p:cNvPr>
          <p:cNvGraphicFramePr/>
          <p:nvPr/>
        </p:nvGraphicFramePr>
        <p:xfrm>
          <a:off x="1416908" y="811604"/>
          <a:ext cx="6310184" cy="4147574"/>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91;p19">
            <a:extLst>
              <a:ext uri="{FF2B5EF4-FFF2-40B4-BE49-F238E27FC236}">
                <a16:creationId xmlns:a16="http://schemas.microsoft.com/office/drawing/2014/main" id="{084D3726-ED5D-1037-3E33-11D5CF799951}"/>
              </a:ext>
            </a:extLst>
          </p:cNvPr>
          <p:cNvSpPr txBox="1"/>
          <p:nvPr/>
        </p:nvSpPr>
        <p:spPr>
          <a:xfrm>
            <a:off x="123600" y="1061850"/>
            <a:ext cx="3595500" cy="15099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latin typeface="Red Hat Display"/>
                <a:ea typeface="Red Hat Display"/>
                <a:cs typeface="Red Hat Display"/>
                <a:sym typeface="Red Hat Display"/>
              </a:rPr>
              <a:t>For now, the number of core and BGC profiles per year is fairly stable while the number of Deep profiles is slightly increasing.   </a:t>
            </a:r>
            <a:endParaRPr dirty="0">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endParaRPr dirty="0">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r>
              <a:rPr lang="en" dirty="0">
                <a:solidFill>
                  <a:schemeClr val="lt1"/>
                </a:solidFill>
                <a:latin typeface="Red Hat Display"/>
                <a:ea typeface="Red Hat Display"/>
                <a:cs typeface="Red Hat Display"/>
                <a:sym typeface="Red Hat Display"/>
              </a:rPr>
              <a:t>All Argo missions contribute core profiles.</a:t>
            </a:r>
            <a:endParaRPr dirty="0">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endParaRPr dirty="0">
              <a:solidFill>
                <a:schemeClr val="lt1"/>
              </a:solidFill>
              <a:latin typeface="Red Hat Display"/>
              <a:ea typeface="Red Hat Display"/>
              <a:cs typeface="Red Hat Display"/>
              <a:sym typeface="Red Hat Display"/>
            </a:endParaRPr>
          </a:p>
        </p:txBody>
      </p:sp>
    </p:spTree>
    <p:extLst>
      <p:ext uri="{BB962C8B-B14F-4D97-AF65-F5344CB8AC3E}">
        <p14:creationId xmlns:p14="http://schemas.microsoft.com/office/powerpoint/2010/main" val="1190203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80% of core Argo data are now delivered in 6 hours</a:t>
            </a:r>
            <a:endParaRPr/>
          </a:p>
        </p:txBody>
      </p:sp>
      <p:pic>
        <p:nvPicPr>
          <p:cNvPr id="97" name="Google Shape;97;p20"/>
          <p:cNvPicPr preferRelativeResize="0"/>
          <p:nvPr/>
        </p:nvPicPr>
        <p:blipFill>
          <a:blip r:embed="rId3">
            <a:alphaModFix/>
          </a:blip>
          <a:stretch>
            <a:fillRect/>
          </a:stretch>
        </p:blipFill>
        <p:spPr>
          <a:xfrm>
            <a:off x="1121600" y="754800"/>
            <a:ext cx="7106102" cy="4306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80% of core Argo data are now delivered in 6 hours</a:t>
            </a:r>
            <a:endParaRPr/>
          </a:p>
        </p:txBody>
      </p:sp>
      <p:pic>
        <p:nvPicPr>
          <p:cNvPr id="103" name="Google Shape;103;p21"/>
          <p:cNvPicPr preferRelativeResize="0"/>
          <p:nvPr/>
        </p:nvPicPr>
        <p:blipFill>
          <a:blip r:embed="rId3">
            <a:alphaModFix/>
          </a:blip>
          <a:stretch>
            <a:fillRect/>
          </a:stretch>
        </p:blipFill>
        <p:spPr>
          <a:xfrm>
            <a:off x="1121600" y="754800"/>
            <a:ext cx="7106102" cy="4306575"/>
          </a:xfrm>
          <a:prstGeom prst="rect">
            <a:avLst/>
          </a:prstGeom>
          <a:noFill/>
          <a:ln>
            <a:noFill/>
          </a:ln>
        </p:spPr>
      </p:pic>
      <p:sp>
        <p:nvSpPr>
          <p:cNvPr id="104" name="Google Shape;104;p21"/>
          <p:cNvSpPr txBox="1"/>
          <p:nvPr/>
        </p:nvSpPr>
        <p:spPr>
          <a:xfrm>
            <a:off x="2365775" y="2844125"/>
            <a:ext cx="5221800" cy="1254600"/>
          </a:xfrm>
          <a:prstGeom prst="rect">
            <a:avLst/>
          </a:prstGeom>
          <a:solidFill>
            <a:schemeClr val="dk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Red Hat Display"/>
                <a:ea typeface="Red Hat Display"/>
                <a:cs typeface="Red Hat Display"/>
                <a:sym typeface="Red Hat Display"/>
              </a:rPr>
              <a:t>Argo DACs optimized their data delivery techniques to improve timeliness and over 80% of data is being delivered within 6 hours.   </a:t>
            </a:r>
            <a:endParaRPr>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endParaRPr>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r>
              <a:rPr lang="en">
                <a:solidFill>
                  <a:schemeClr val="lt1"/>
                </a:solidFill>
                <a:latin typeface="Red Hat Display"/>
                <a:ea typeface="Red Hat Display"/>
                <a:cs typeface="Red Hat Display"/>
                <a:sym typeface="Red Hat Display"/>
              </a:rPr>
              <a:t>BUFR formats are currently being finalized for BGC parameters.  </a:t>
            </a:r>
            <a:endParaRPr>
              <a:solidFill>
                <a:schemeClr val="lt1"/>
              </a:solidFill>
              <a:latin typeface="Red Hat Display"/>
              <a:ea typeface="Red Hat Display"/>
              <a:cs typeface="Red Hat Display"/>
              <a:sym typeface="Red Hat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2606625" y="983400"/>
            <a:ext cx="6151731" cy="3607537"/>
          </a:xfrm>
          <a:prstGeom prst="rect">
            <a:avLst/>
          </a:prstGeom>
          <a:noFill/>
          <a:ln>
            <a:noFill/>
          </a:ln>
        </p:spPr>
      </p:pic>
      <p:sp>
        <p:nvSpPr>
          <p:cNvPr id="110" name="Google Shape;110;p22"/>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Argo is a living dataset</a:t>
            </a:r>
            <a:endParaRPr/>
          </a:p>
        </p:txBody>
      </p:sp>
      <p:sp>
        <p:nvSpPr>
          <p:cNvPr id="111" name="Google Shape;111;p2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2" name="Google Shape;112;p22"/>
          <p:cNvSpPr txBox="1"/>
          <p:nvPr/>
        </p:nvSpPr>
        <p:spPr>
          <a:xfrm>
            <a:off x="97425" y="752350"/>
            <a:ext cx="2509200" cy="3997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Red Hat Display"/>
                <a:ea typeface="Red Hat Display"/>
                <a:cs typeface="Red Hat Display"/>
                <a:sym typeface="Red Hat Display"/>
              </a:rPr>
              <a:t>How often should I refresh the Argo data I use for research? </a:t>
            </a:r>
            <a:endParaRPr b="1" dirty="0">
              <a:latin typeface="Red Hat Display"/>
              <a:ea typeface="Red Hat Display"/>
              <a:cs typeface="Red Hat Display"/>
              <a:sym typeface="Red Hat Display"/>
            </a:endParaRPr>
          </a:p>
          <a:p>
            <a:pPr marL="0" lvl="0" indent="0" algn="l" rtl="0">
              <a:spcBef>
                <a:spcPts val="0"/>
              </a:spcBef>
              <a:spcAft>
                <a:spcPts val="0"/>
              </a:spcAft>
              <a:buNone/>
            </a:pPr>
            <a:endParaRPr dirty="0">
              <a:latin typeface="Red Hat Display"/>
              <a:ea typeface="Red Hat Display"/>
              <a:cs typeface="Red Hat Display"/>
              <a:sym typeface="Red Hat Display"/>
            </a:endParaRPr>
          </a:p>
          <a:p>
            <a:pPr marL="0" lvl="0" indent="0" algn="l" rtl="0">
              <a:spcBef>
                <a:spcPts val="0"/>
              </a:spcBef>
              <a:spcAft>
                <a:spcPts val="0"/>
              </a:spcAft>
              <a:buNone/>
            </a:pPr>
            <a:r>
              <a:rPr lang="en" dirty="0">
                <a:latin typeface="Red Hat Display"/>
                <a:ea typeface="Red Hat Display"/>
                <a:cs typeface="Red Hat Display"/>
                <a:sym typeface="Red Hat Display"/>
              </a:rPr>
              <a:t>We recommend to refresh your Argo data </a:t>
            </a:r>
            <a:r>
              <a:rPr lang="en" i="1" dirty="0">
                <a:solidFill>
                  <a:schemeClr val="dk2"/>
                </a:solidFill>
                <a:latin typeface="Red Hat Display"/>
                <a:ea typeface="Red Hat Display"/>
                <a:cs typeface="Red Hat Display"/>
                <a:sym typeface="Red Hat Display"/>
              </a:rPr>
              <a:t>yearly </a:t>
            </a:r>
            <a:r>
              <a:rPr lang="en" dirty="0">
                <a:latin typeface="Red Hat Display"/>
                <a:ea typeface="Red Hat Display"/>
                <a:cs typeface="Red Hat Display"/>
                <a:sym typeface="Red Hat Display"/>
              </a:rPr>
              <a:t>to take advantage of delayed mode quality control (DMQC).  </a:t>
            </a:r>
            <a:endParaRPr dirty="0">
              <a:latin typeface="Red Hat Display"/>
              <a:ea typeface="Red Hat Display"/>
              <a:cs typeface="Red Hat Display"/>
              <a:sym typeface="Red Hat Display"/>
            </a:endParaRPr>
          </a:p>
          <a:p>
            <a:pPr marL="0" lvl="0" indent="0" algn="l" rtl="0">
              <a:spcBef>
                <a:spcPts val="0"/>
              </a:spcBef>
              <a:spcAft>
                <a:spcPts val="0"/>
              </a:spcAft>
              <a:buNone/>
            </a:pPr>
            <a:endParaRPr dirty="0">
              <a:latin typeface="Red Hat Display"/>
              <a:ea typeface="Red Hat Display"/>
              <a:cs typeface="Red Hat Display"/>
              <a:sym typeface="Red Hat Display"/>
            </a:endParaRPr>
          </a:p>
          <a:p>
            <a:pPr marL="0" lvl="0" indent="0" algn="l" rtl="0">
              <a:spcBef>
                <a:spcPts val="0"/>
              </a:spcBef>
              <a:spcAft>
                <a:spcPts val="0"/>
              </a:spcAft>
              <a:buNone/>
            </a:pPr>
            <a:r>
              <a:rPr lang="en" dirty="0">
                <a:latin typeface="Red Hat Display"/>
                <a:ea typeface="Red Hat Display"/>
                <a:cs typeface="Red Hat Display"/>
                <a:sym typeface="Red Hat Display"/>
              </a:rPr>
              <a:t>DMQC is performed when enough information is available to make a thorough assessment of parameter accuracy and adjustment requirements  (usually 12 - 24 months after measurement </a:t>
            </a:r>
            <a:r>
              <a:rPr lang="en" i="1" dirty="0">
                <a:solidFill>
                  <a:schemeClr val="dk2"/>
                </a:solidFill>
                <a:latin typeface="Red Hat Display"/>
                <a:ea typeface="Red Hat Display"/>
                <a:cs typeface="Red Hat Display"/>
                <a:sym typeface="Red Hat Display"/>
              </a:rPr>
              <a:t>unless known sensor problems</a:t>
            </a:r>
            <a:r>
              <a:rPr lang="en" dirty="0">
                <a:latin typeface="Red Hat Display"/>
                <a:ea typeface="Red Hat Display"/>
                <a:cs typeface="Red Hat Display"/>
                <a:sym typeface="Red Hat Display"/>
              </a:rPr>
              <a:t> exist).</a:t>
            </a:r>
            <a:endParaRPr dirty="0">
              <a:latin typeface="Red Hat Display"/>
              <a:ea typeface="Red Hat Display"/>
              <a:cs typeface="Red Hat Display"/>
              <a:sym typeface="Red Hat Display"/>
            </a:endParaRPr>
          </a:p>
          <a:p>
            <a:pPr marL="457200" lvl="0" indent="0" algn="l" rtl="0">
              <a:spcBef>
                <a:spcPts val="0"/>
              </a:spcBef>
              <a:spcAft>
                <a:spcPts val="0"/>
              </a:spcAft>
              <a:buNone/>
            </a:pPr>
            <a:endParaRPr dirty="0">
              <a:latin typeface="Red Hat Display"/>
              <a:ea typeface="Red Hat Display"/>
              <a:cs typeface="Red Hat Display"/>
              <a:sym typeface="Red Hat Display"/>
            </a:endParaRPr>
          </a:p>
        </p:txBody>
      </p:sp>
      <p:sp>
        <p:nvSpPr>
          <p:cNvPr id="113" name="Google Shape;113;p22"/>
          <p:cNvSpPr txBox="1"/>
          <p:nvPr/>
        </p:nvSpPr>
        <p:spPr>
          <a:xfrm>
            <a:off x="2916675" y="3955500"/>
            <a:ext cx="6030300" cy="47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Red Hat Display"/>
                <a:ea typeface="Red Hat Display"/>
                <a:cs typeface="Red Hat Display"/>
                <a:sym typeface="Red Hat Display"/>
              </a:rPr>
              <a:t>year profile was measured</a:t>
            </a:r>
            <a:endParaRPr>
              <a:solidFill>
                <a:schemeClr val="dk1"/>
              </a:solidFill>
              <a:latin typeface="Red Hat Display"/>
              <a:ea typeface="Red Hat Display"/>
              <a:cs typeface="Red Hat Display"/>
              <a:sym typeface="Red Hat Display"/>
            </a:endParaRPr>
          </a:p>
        </p:txBody>
      </p:sp>
      <p:sp>
        <p:nvSpPr>
          <p:cNvPr id="114" name="Google Shape;114;p22"/>
          <p:cNvSpPr txBox="1"/>
          <p:nvPr/>
        </p:nvSpPr>
        <p:spPr>
          <a:xfrm>
            <a:off x="3848500" y="4659125"/>
            <a:ext cx="4363800" cy="3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Red Hat Display"/>
              <a:ea typeface="Red Hat Display"/>
              <a:cs typeface="Red Hat Display"/>
              <a:sym typeface="Red Hat Display"/>
            </a:endParaRPr>
          </a:p>
        </p:txBody>
      </p:sp>
      <p:sp>
        <p:nvSpPr>
          <p:cNvPr id="115" name="Google Shape;115;p22"/>
          <p:cNvSpPr txBox="1"/>
          <p:nvPr/>
        </p:nvSpPr>
        <p:spPr>
          <a:xfrm>
            <a:off x="3606525" y="4399875"/>
            <a:ext cx="4866900" cy="3501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Red Hat Display"/>
                <a:ea typeface="Red Hat Display"/>
                <a:cs typeface="Red Hat Display"/>
                <a:sym typeface="Red Hat Display"/>
              </a:rPr>
              <a:t>year dmode file was created/updated</a:t>
            </a:r>
            <a:endParaRPr>
              <a:solidFill>
                <a:schemeClr val="dk1"/>
              </a:solidFill>
              <a:latin typeface="Red Hat Display"/>
              <a:ea typeface="Red Hat Display"/>
              <a:cs typeface="Red Hat Display"/>
              <a:sym typeface="Red Hat Display"/>
            </a:endParaRPr>
          </a:p>
        </p:txBody>
      </p:sp>
      <p:sp>
        <p:nvSpPr>
          <p:cNvPr id="116" name="Google Shape;116;p22"/>
          <p:cNvSpPr txBox="1"/>
          <p:nvPr/>
        </p:nvSpPr>
        <p:spPr>
          <a:xfrm>
            <a:off x="2606700" y="719700"/>
            <a:ext cx="6151800" cy="5226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Red Hat Display"/>
                <a:ea typeface="Red Hat Display"/>
                <a:cs typeface="Red Hat Display"/>
                <a:sym typeface="Red Hat Display"/>
              </a:rPr>
              <a:t>Number of Temperature and Salinity Argo Profiles measured in the past five years</a:t>
            </a:r>
            <a:endParaRPr sz="1800">
              <a:solidFill>
                <a:schemeClr val="dk1"/>
              </a:solidFill>
              <a:latin typeface="Red Hat Display"/>
              <a:ea typeface="Red Hat Display"/>
              <a:cs typeface="Red Hat Display"/>
              <a:sym typeface="Red Hat Display"/>
            </a:endParaRPr>
          </a:p>
        </p:txBody>
      </p:sp>
      <p:sp>
        <p:nvSpPr>
          <p:cNvPr id="2" name="TextBox 1">
            <a:extLst>
              <a:ext uri="{FF2B5EF4-FFF2-40B4-BE49-F238E27FC236}">
                <a16:creationId xmlns:a16="http://schemas.microsoft.com/office/drawing/2014/main" id="{AFFC7A5D-22E0-CFD5-3A95-41D672A9F11B}"/>
              </a:ext>
            </a:extLst>
          </p:cNvPr>
          <p:cNvSpPr txBox="1"/>
          <p:nvPr/>
        </p:nvSpPr>
        <p:spPr>
          <a:xfrm>
            <a:off x="3535462" y="4863250"/>
            <a:ext cx="5098475" cy="307777"/>
          </a:xfrm>
          <a:prstGeom prst="rect">
            <a:avLst/>
          </a:prstGeom>
          <a:noFill/>
        </p:spPr>
        <p:txBody>
          <a:bodyPr wrap="square" rtlCol="0">
            <a:spAutoFit/>
          </a:bodyPr>
          <a:lstStyle/>
          <a:p>
            <a:r>
              <a:rPr lang="en-US" dirty="0"/>
              <a:t>* Does not include all measured profiles in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2606625" y="907200"/>
            <a:ext cx="6140129" cy="3603749"/>
          </a:xfrm>
          <a:prstGeom prst="rect">
            <a:avLst/>
          </a:prstGeom>
          <a:noFill/>
          <a:ln>
            <a:noFill/>
          </a:ln>
        </p:spPr>
      </p:pic>
      <p:sp>
        <p:nvSpPr>
          <p:cNvPr id="122" name="Google Shape;122;p23"/>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Argo is a living dataset</a:t>
            </a:r>
            <a:endParaRPr/>
          </a:p>
        </p:txBody>
      </p:sp>
      <p:sp>
        <p:nvSpPr>
          <p:cNvPr id="123" name="Google Shape;123;p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4" name="Google Shape;124;p23"/>
          <p:cNvSpPr txBox="1"/>
          <p:nvPr/>
        </p:nvSpPr>
        <p:spPr>
          <a:xfrm>
            <a:off x="97425" y="801375"/>
            <a:ext cx="2437800" cy="35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ed Hat Display"/>
                <a:ea typeface="Red Hat Display"/>
                <a:cs typeface="Red Hat Display"/>
                <a:sym typeface="Red Hat Display"/>
              </a:rPr>
              <a:t>BGC Argo profiles are </a:t>
            </a:r>
            <a:r>
              <a:rPr lang="en" i="1">
                <a:solidFill>
                  <a:schemeClr val="dk2"/>
                </a:solidFill>
                <a:latin typeface="Red Hat Display"/>
                <a:ea typeface="Red Hat Display"/>
                <a:cs typeface="Red Hat Display"/>
                <a:sym typeface="Red Hat Display"/>
              </a:rPr>
              <a:t>reprocessed more often</a:t>
            </a:r>
            <a:r>
              <a:rPr lang="en">
                <a:latin typeface="Red Hat Display"/>
                <a:ea typeface="Red Hat Display"/>
                <a:cs typeface="Red Hat Display"/>
                <a:sym typeface="Red Hat Display"/>
              </a:rPr>
              <a:t> than core profiles.  Suggested to refresh </a:t>
            </a:r>
            <a:r>
              <a:rPr lang="en" i="1">
                <a:solidFill>
                  <a:schemeClr val="dk2"/>
                </a:solidFill>
                <a:latin typeface="Red Hat Display"/>
                <a:ea typeface="Red Hat Display"/>
                <a:cs typeface="Red Hat Display"/>
                <a:sym typeface="Red Hat Display"/>
              </a:rPr>
              <a:t>every six months</a:t>
            </a:r>
            <a:r>
              <a:rPr lang="en">
                <a:latin typeface="Red Hat Display"/>
                <a:ea typeface="Red Hat Display"/>
                <a:cs typeface="Red Hat Display"/>
                <a:sym typeface="Red Hat Display"/>
              </a:rPr>
              <a:t>.   </a:t>
            </a:r>
            <a:endParaRPr>
              <a:latin typeface="Red Hat Display"/>
              <a:ea typeface="Red Hat Display"/>
              <a:cs typeface="Red Hat Display"/>
              <a:sym typeface="Red Hat Display"/>
            </a:endParaRPr>
          </a:p>
          <a:p>
            <a:pPr marL="0" lvl="0" indent="0" algn="l" rtl="0">
              <a:spcBef>
                <a:spcPts val="0"/>
              </a:spcBef>
              <a:spcAft>
                <a:spcPts val="0"/>
              </a:spcAft>
              <a:buNone/>
            </a:pPr>
            <a:endParaRPr>
              <a:latin typeface="Red Hat Display"/>
              <a:ea typeface="Red Hat Display"/>
              <a:cs typeface="Red Hat Display"/>
              <a:sym typeface="Red Hat Display"/>
            </a:endParaRPr>
          </a:p>
          <a:p>
            <a:pPr marL="0" lvl="0" indent="0" algn="l" rtl="0">
              <a:spcBef>
                <a:spcPts val="0"/>
              </a:spcBef>
              <a:spcAft>
                <a:spcPts val="0"/>
              </a:spcAft>
              <a:buNone/>
            </a:pPr>
            <a:r>
              <a:rPr lang="en">
                <a:latin typeface="Red Hat Display"/>
                <a:ea typeface="Red Hat Display"/>
                <a:cs typeface="Red Hat Display"/>
                <a:sym typeface="Red Hat Display"/>
              </a:rPr>
              <a:t>This is due to:</a:t>
            </a:r>
            <a:endParaRPr>
              <a:latin typeface="Red Hat Display"/>
              <a:ea typeface="Red Hat Display"/>
              <a:cs typeface="Red Hat Display"/>
              <a:sym typeface="Red Hat Display"/>
            </a:endParaRPr>
          </a:p>
          <a:p>
            <a:pPr marL="457200" lvl="0" indent="-317500" algn="l" rtl="0">
              <a:spcBef>
                <a:spcPts val="0"/>
              </a:spcBef>
              <a:spcAft>
                <a:spcPts val="0"/>
              </a:spcAft>
              <a:buSzPts val="1400"/>
              <a:buFont typeface="Red Hat Display"/>
              <a:buChar char="●"/>
            </a:pPr>
            <a:r>
              <a:rPr lang="en">
                <a:latin typeface="Red Hat Display"/>
                <a:ea typeface="Red Hat Display"/>
                <a:cs typeface="Red Hat Display"/>
                <a:sym typeface="Red Hat Display"/>
              </a:rPr>
              <a:t>Updated decoding algorithms</a:t>
            </a:r>
            <a:endParaRPr>
              <a:latin typeface="Red Hat Display"/>
              <a:ea typeface="Red Hat Display"/>
              <a:cs typeface="Red Hat Display"/>
              <a:sym typeface="Red Hat Display"/>
            </a:endParaRPr>
          </a:p>
          <a:p>
            <a:pPr marL="457200" lvl="0" indent="-317500" algn="l" rtl="0">
              <a:spcBef>
                <a:spcPts val="0"/>
              </a:spcBef>
              <a:spcAft>
                <a:spcPts val="0"/>
              </a:spcAft>
              <a:buSzPts val="1400"/>
              <a:buFont typeface="Red Hat Display"/>
              <a:buChar char="●"/>
            </a:pPr>
            <a:r>
              <a:rPr lang="en">
                <a:latin typeface="Red Hat Display"/>
                <a:ea typeface="Red Hat Display"/>
                <a:cs typeface="Red Hat Display"/>
                <a:sym typeface="Red Hat Display"/>
              </a:rPr>
              <a:t>Updated QC processing algorithms as methods continue to improve</a:t>
            </a:r>
            <a:endParaRPr>
              <a:latin typeface="Red Hat Display"/>
              <a:ea typeface="Red Hat Display"/>
              <a:cs typeface="Red Hat Display"/>
              <a:sym typeface="Red Hat Display"/>
            </a:endParaRPr>
          </a:p>
          <a:p>
            <a:pPr marL="457200" lvl="0" indent="-317500" algn="l" rtl="0">
              <a:spcBef>
                <a:spcPts val="0"/>
              </a:spcBef>
              <a:spcAft>
                <a:spcPts val="0"/>
              </a:spcAft>
              <a:buSzPts val="1400"/>
              <a:buFont typeface="Red Hat Display"/>
              <a:buChar char="●"/>
            </a:pPr>
            <a:r>
              <a:rPr lang="en">
                <a:latin typeface="Red Hat Display"/>
                <a:ea typeface="Red Hat Display"/>
                <a:cs typeface="Red Hat Display"/>
                <a:sym typeface="Red Hat Display"/>
              </a:rPr>
              <a:t>Updated metadata information</a:t>
            </a:r>
            <a:endParaRPr>
              <a:latin typeface="Red Hat Display"/>
              <a:ea typeface="Red Hat Display"/>
              <a:cs typeface="Red Hat Display"/>
              <a:sym typeface="Red Hat Display"/>
            </a:endParaRPr>
          </a:p>
          <a:p>
            <a:pPr marL="457200" lvl="0" indent="-317500" algn="l" rtl="0">
              <a:spcBef>
                <a:spcPts val="0"/>
              </a:spcBef>
              <a:spcAft>
                <a:spcPts val="0"/>
              </a:spcAft>
              <a:buSzPts val="1400"/>
              <a:buFont typeface="Red Hat Display"/>
              <a:buChar char="●"/>
            </a:pPr>
            <a:r>
              <a:rPr lang="en">
                <a:latin typeface="Red Hat Display"/>
                <a:ea typeface="Red Hat Display"/>
                <a:cs typeface="Red Hat Display"/>
                <a:sym typeface="Red Hat Display"/>
              </a:rPr>
              <a:t>Updated understanding of how sensors perform</a:t>
            </a:r>
            <a:endParaRPr>
              <a:latin typeface="Red Hat Display"/>
              <a:ea typeface="Red Hat Display"/>
              <a:cs typeface="Red Hat Display"/>
              <a:sym typeface="Red Hat Display"/>
            </a:endParaRPr>
          </a:p>
          <a:p>
            <a:pPr marL="457200" lvl="0" indent="0" algn="l" rtl="0">
              <a:spcBef>
                <a:spcPts val="0"/>
              </a:spcBef>
              <a:spcAft>
                <a:spcPts val="0"/>
              </a:spcAft>
              <a:buNone/>
            </a:pPr>
            <a:endParaRPr>
              <a:latin typeface="Red Hat Display"/>
              <a:ea typeface="Red Hat Display"/>
              <a:cs typeface="Red Hat Display"/>
              <a:sym typeface="Red Hat Display"/>
            </a:endParaRPr>
          </a:p>
          <a:p>
            <a:pPr marL="0" lvl="0" indent="0" algn="l" rtl="0">
              <a:spcBef>
                <a:spcPts val="0"/>
              </a:spcBef>
              <a:spcAft>
                <a:spcPts val="0"/>
              </a:spcAft>
              <a:buNone/>
            </a:pPr>
            <a:endParaRPr>
              <a:latin typeface="Red Hat Display"/>
              <a:ea typeface="Red Hat Display"/>
              <a:cs typeface="Red Hat Display"/>
              <a:sym typeface="Red Hat Display"/>
            </a:endParaRPr>
          </a:p>
          <a:p>
            <a:pPr marL="0" lvl="0" indent="0" algn="l" rtl="0">
              <a:spcBef>
                <a:spcPts val="0"/>
              </a:spcBef>
              <a:spcAft>
                <a:spcPts val="0"/>
              </a:spcAft>
              <a:buNone/>
            </a:pPr>
            <a:endParaRPr>
              <a:latin typeface="Red Hat Display"/>
              <a:ea typeface="Red Hat Display"/>
              <a:cs typeface="Red Hat Display"/>
              <a:sym typeface="Red Hat Display"/>
            </a:endParaRPr>
          </a:p>
          <a:p>
            <a:pPr marL="457200" lvl="0" indent="0" algn="l" rtl="0">
              <a:spcBef>
                <a:spcPts val="0"/>
              </a:spcBef>
              <a:spcAft>
                <a:spcPts val="0"/>
              </a:spcAft>
              <a:buNone/>
            </a:pPr>
            <a:endParaRPr>
              <a:latin typeface="Red Hat Display"/>
              <a:ea typeface="Red Hat Display"/>
              <a:cs typeface="Red Hat Display"/>
              <a:sym typeface="Red Hat Display"/>
            </a:endParaRPr>
          </a:p>
        </p:txBody>
      </p:sp>
      <p:sp>
        <p:nvSpPr>
          <p:cNvPr id="125" name="Google Shape;125;p23"/>
          <p:cNvSpPr txBox="1"/>
          <p:nvPr/>
        </p:nvSpPr>
        <p:spPr>
          <a:xfrm>
            <a:off x="2916675" y="3879300"/>
            <a:ext cx="5796900" cy="47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Red Hat Display"/>
                <a:ea typeface="Red Hat Display"/>
                <a:cs typeface="Red Hat Display"/>
                <a:sym typeface="Red Hat Display"/>
              </a:rPr>
              <a:t>year profile was measured</a:t>
            </a:r>
            <a:endParaRPr>
              <a:solidFill>
                <a:schemeClr val="dk1"/>
              </a:solidFill>
              <a:latin typeface="Red Hat Display"/>
              <a:ea typeface="Red Hat Display"/>
              <a:cs typeface="Red Hat Display"/>
              <a:sym typeface="Red Hat Display"/>
            </a:endParaRPr>
          </a:p>
        </p:txBody>
      </p:sp>
      <p:sp>
        <p:nvSpPr>
          <p:cNvPr id="126" name="Google Shape;126;p23"/>
          <p:cNvSpPr txBox="1"/>
          <p:nvPr/>
        </p:nvSpPr>
        <p:spPr>
          <a:xfrm>
            <a:off x="3848500" y="4659125"/>
            <a:ext cx="4363800" cy="3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Red Hat Display"/>
              <a:ea typeface="Red Hat Display"/>
              <a:cs typeface="Red Hat Display"/>
              <a:sym typeface="Red Hat Display"/>
            </a:endParaRPr>
          </a:p>
        </p:txBody>
      </p:sp>
      <p:sp>
        <p:nvSpPr>
          <p:cNvPr id="127" name="Google Shape;127;p23"/>
          <p:cNvSpPr txBox="1"/>
          <p:nvPr/>
        </p:nvSpPr>
        <p:spPr>
          <a:xfrm>
            <a:off x="3530325" y="4306850"/>
            <a:ext cx="4826400" cy="3183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Red Hat Display"/>
                <a:ea typeface="Red Hat Display"/>
                <a:cs typeface="Red Hat Display"/>
                <a:sym typeface="Red Hat Display"/>
              </a:rPr>
              <a:t>year dmode file was created/updated</a:t>
            </a:r>
            <a:endParaRPr>
              <a:solidFill>
                <a:schemeClr val="dk1"/>
              </a:solidFill>
              <a:latin typeface="Red Hat Display"/>
              <a:ea typeface="Red Hat Display"/>
              <a:cs typeface="Red Hat Display"/>
              <a:sym typeface="Red Hat Display"/>
            </a:endParaRPr>
          </a:p>
        </p:txBody>
      </p:sp>
      <p:sp>
        <p:nvSpPr>
          <p:cNvPr id="128" name="Google Shape;128;p23"/>
          <p:cNvSpPr txBox="1"/>
          <p:nvPr/>
        </p:nvSpPr>
        <p:spPr>
          <a:xfrm>
            <a:off x="2606700" y="719700"/>
            <a:ext cx="6151800" cy="5226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Red Hat Display"/>
                <a:ea typeface="Red Hat Display"/>
                <a:cs typeface="Red Hat Display"/>
                <a:sym typeface="Red Hat Display"/>
              </a:rPr>
              <a:t>Number of BGC Argo Profiles measured in past five years</a:t>
            </a:r>
            <a:endParaRPr sz="1800">
              <a:solidFill>
                <a:schemeClr val="dk1"/>
              </a:solidFill>
              <a:latin typeface="Red Hat Display"/>
              <a:ea typeface="Red Hat Display"/>
              <a:cs typeface="Red Hat Display"/>
              <a:sym typeface="Red Hat Display"/>
            </a:endParaRPr>
          </a:p>
        </p:txBody>
      </p:sp>
      <p:sp>
        <p:nvSpPr>
          <p:cNvPr id="2" name="TextBox 1">
            <a:extLst>
              <a:ext uri="{FF2B5EF4-FFF2-40B4-BE49-F238E27FC236}">
                <a16:creationId xmlns:a16="http://schemas.microsoft.com/office/drawing/2014/main" id="{FAD7DD72-3E6A-F44F-43BD-157F7296173F}"/>
              </a:ext>
            </a:extLst>
          </p:cNvPr>
          <p:cNvSpPr txBox="1"/>
          <p:nvPr/>
        </p:nvSpPr>
        <p:spPr>
          <a:xfrm>
            <a:off x="3535462" y="4863250"/>
            <a:ext cx="5098475" cy="307777"/>
          </a:xfrm>
          <a:prstGeom prst="rect">
            <a:avLst/>
          </a:prstGeom>
          <a:noFill/>
        </p:spPr>
        <p:txBody>
          <a:bodyPr wrap="square" rtlCol="0">
            <a:spAutoFit/>
          </a:bodyPr>
          <a:lstStyle/>
          <a:p>
            <a:r>
              <a:rPr lang="en-US" dirty="0"/>
              <a:t>* Does not include all measured profiles in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4"/>
          <p:cNvPicPr preferRelativeResize="0"/>
          <p:nvPr/>
        </p:nvPicPr>
        <p:blipFill>
          <a:blip r:embed="rId3">
            <a:alphaModFix/>
          </a:blip>
          <a:stretch>
            <a:fillRect/>
          </a:stretch>
        </p:blipFill>
        <p:spPr>
          <a:xfrm>
            <a:off x="4685425" y="1120500"/>
            <a:ext cx="3940333" cy="2954124"/>
          </a:xfrm>
          <a:prstGeom prst="rect">
            <a:avLst/>
          </a:prstGeom>
          <a:noFill/>
          <a:ln>
            <a:noFill/>
          </a:ln>
        </p:spPr>
      </p:pic>
      <p:sp>
        <p:nvSpPr>
          <p:cNvPr id="134" name="Google Shape;134;p24"/>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Argo is a living dataset</a:t>
            </a:r>
            <a:endParaRPr/>
          </a:p>
        </p:txBody>
      </p:sp>
      <p:sp>
        <p:nvSpPr>
          <p:cNvPr id="135" name="Google Shape;135;p24"/>
          <p:cNvSpPr txBox="1"/>
          <p:nvPr/>
        </p:nvSpPr>
        <p:spPr>
          <a:xfrm rot="-5400000">
            <a:off x="3199375" y="2440100"/>
            <a:ext cx="29112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ed Hat Display"/>
                <a:ea typeface="Red Hat Display"/>
                <a:cs typeface="Red Hat Display"/>
                <a:sym typeface="Red Hat Display"/>
              </a:rPr>
              <a:t>Percent of profiles in past year</a:t>
            </a:r>
            <a:endParaRPr>
              <a:latin typeface="Red Hat Display"/>
              <a:ea typeface="Red Hat Display"/>
              <a:cs typeface="Red Hat Display"/>
              <a:sym typeface="Red Hat Display"/>
            </a:endParaRPr>
          </a:p>
        </p:txBody>
      </p:sp>
      <p:sp>
        <p:nvSpPr>
          <p:cNvPr id="136" name="Google Shape;136;p24"/>
          <p:cNvSpPr txBox="1"/>
          <p:nvPr/>
        </p:nvSpPr>
        <p:spPr>
          <a:xfrm>
            <a:off x="590725" y="3882550"/>
            <a:ext cx="30894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ed Hat Display"/>
                <a:ea typeface="Red Hat Display"/>
                <a:cs typeface="Red Hat Display"/>
                <a:sym typeface="Red Hat Display"/>
              </a:rPr>
              <a:t>Year in which profile was taken </a:t>
            </a:r>
            <a:endParaRPr>
              <a:latin typeface="Red Hat Display"/>
              <a:ea typeface="Red Hat Display"/>
              <a:cs typeface="Red Hat Display"/>
              <a:sym typeface="Red Hat Display"/>
            </a:endParaRPr>
          </a:p>
        </p:txBody>
      </p:sp>
      <p:sp>
        <p:nvSpPr>
          <p:cNvPr id="137" name="Google Shape;137;p24"/>
          <p:cNvSpPr txBox="1"/>
          <p:nvPr/>
        </p:nvSpPr>
        <p:spPr>
          <a:xfrm>
            <a:off x="4782750" y="3998425"/>
            <a:ext cx="38010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ed Hat Display"/>
                <a:ea typeface="Red Hat Display"/>
                <a:cs typeface="Red Hat Display"/>
                <a:sym typeface="Red Hat Display"/>
              </a:rPr>
              <a:t>Year in which profile was taken </a:t>
            </a:r>
            <a:endParaRPr>
              <a:latin typeface="Red Hat Display"/>
              <a:ea typeface="Red Hat Display"/>
              <a:cs typeface="Red Hat Display"/>
              <a:sym typeface="Red Hat Display"/>
            </a:endParaRPr>
          </a:p>
        </p:txBody>
      </p:sp>
      <p:pic>
        <p:nvPicPr>
          <p:cNvPr id="138" name="Google Shape;138;p24"/>
          <p:cNvPicPr preferRelativeResize="0"/>
          <p:nvPr/>
        </p:nvPicPr>
        <p:blipFill>
          <a:blip r:embed="rId4">
            <a:alphaModFix/>
          </a:blip>
          <a:stretch>
            <a:fillRect/>
          </a:stretch>
        </p:blipFill>
        <p:spPr>
          <a:xfrm>
            <a:off x="518100" y="1260938"/>
            <a:ext cx="3496824" cy="2621619"/>
          </a:xfrm>
          <a:prstGeom prst="rect">
            <a:avLst/>
          </a:prstGeom>
          <a:noFill/>
          <a:ln>
            <a:noFill/>
          </a:ln>
        </p:spPr>
      </p:pic>
      <p:sp>
        <p:nvSpPr>
          <p:cNvPr id="139" name="Google Shape;139;p24"/>
          <p:cNvSpPr txBox="1"/>
          <p:nvPr/>
        </p:nvSpPr>
        <p:spPr>
          <a:xfrm>
            <a:off x="743125" y="949325"/>
            <a:ext cx="7632600" cy="360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chemeClr val="lt1"/>
                </a:solidFill>
                <a:latin typeface="Red Hat Display"/>
                <a:ea typeface="Red Hat Display"/>
                <a:cs typeface="Red Hat Display"/>
                <a:sym typeface="Red Hat Display"/>
              </a:rPr>
              <a:t>Refresh your Argo dataset prior to analysis</a:t>
            </a:r>
            <a:endParaRPr sz="1500" b="1">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endParaRPr>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r>
              <a:rPr lang="en">
                <a:solidFill>
                  <a:schemeClr val="lt1"/>
                </a:solidFill>
                <a:latin typeface="Red Hat Display"/>
                <a:ea typeface="Red Hat Display"/>
                <a:cs typeface="Red Hat Display"/>
                <a:sym typeface="Red Hat Display"/>
              </a:rPr>
              <a:t>If you use Argo profiles from the GDACs, you can do the following to stay up to date:</a:t>
            </a:r>
            <a:endParaRPr>
              <a:solidFill>
                <a:schemeClr val="lt1"/>
              </a:solidFill>
              <a:latin typeface="Red Hat Display"/>
              <a:ea typeface="Red Hat Display"/>
              <a:cs typeface="Red Hat Display"/>
              <a:sym typeface="Red Hat Display"/>
            </a:endParaRPr>
          </a:p>
          <a:p>
            <a:pPr marL="457200" lvl="0" indent="-317500" algn="l" rtl="0">
              <a:spcBef>
                <a:spcPts val="0"/>
              </a:spcBef>
              <a:spcAft>
                <a:spcPts val="0"/>
              </a:spcAft>
              <a:buClr>
                <a:schemeClr val="lt1"/>
              </a:buClr>
              <a:buSzPts val="1400"/>
              <a:buFont typeface="Red Hat Display"/>
              <a:buChar char="-"/>
            </a:pPr>
            <a:r>
              <a:rPr lang="en">
                <a:solidFill>
                  <a:schemeClr val="lt1"/>
                </a:solidFill>
                <a:latin typeface="Red Hat Display"/>
                <a:ea typeface="Red Hat Display"/>
                <a:cs typeface="Red Hat Display"/>
                <a:sym typeface="Red Hat Display"/>
              </a:rPr>
              <a:t>Download a recent monthly DOI tarball:  </a:t>
            </a:r>
            <a:r>
              <a:rPr lang="en" sz="1100" u="sng">
                <a:solidFill>
                  <a:schemeClr val="hlink"/>
                </a:solidFill>
                <a:hlinkClick r:id="rId5"/>
              </a:rPr>
              <a:t>10.17882/42182 (doi.org)</a:t>
            </a:r>
            <a:endParaRPr>
              <a:solidFill>
                <a:schemeClr val="lt1"/>
              </a:solidFill>
              <a:latin typeface="Red Hat Display"/>
              <a:ea typeface="Red Hat Display"/>
              <a:cs typeface="Red Hat Display"/>
              <a:sym typeface="Red Hat Display"/>
            </a:endParaRPr>
          </a:p>
          <a:p>
            <a:pPr marL="457200" lvl="0" indent="-317500" algn="l" rtl="0">
              <a:spcBef>
                <a:spcPts val="0"/>
              </a:spcBef>
              <a:spcAft>
                <a:spcPts val="0"/>
              </a:spcAft>
              <a:buClr>
                <a:schemeClr val="lt1"/>
              </a:buClr>
              <a:buSzPts val="1400"/>
              <a:buFont typeface="Red Hat Display"/>
              <a:buChar char="-"/>
            </a:pPr>
            <a:r>
              <a:rPr lang="en">
                <a:solidFill>
                  <a:schemeClr val="lt1"/>
                </a:solidFill>
                <a:latin typeface="Red Hat Display"/>
                <a:ea typeface="Red Hat Display"/>
                <a:cs typeface="Red Hat Display"/>
                <a:sym typeface="Red Hat Display"/>
              </a:rPr>
              <a:t>User rsync to keep your local mirror up to date:  </a:t>
            </a:r>
            <a:r>
              <a:rPr lang="en" sz="1100" u="sng">
                <a:solidFill>
                  <a:schemeClr val="hlink"/>
                </a:solidFill>
                <a:hlinkClick r:id="rId6"/>
              </a:rPr>
              <a:t>Argo GDAC synchronization service - Argo Data Management (argodatamgt.org)</a:t>
            </a:r>
            <a:r>
              <a:rPr lang="en">
                <a:solidFill>
                  <a:schemeClr val="lt1"/>
                </a:solidFill>
                <a:latin typeface="Red Hat Display"/>
                <a:ea typeface="Red Hat Display"/>
                <a:cs typeface="Red Hat Display"/>
                <a:sym typeface="Red Hat Display"/>
              </a:rPr>
              <a:t> </a:t>
            </a:r>
            <a:endParaRPr>
              <a:solidFill>
                <a:schemeClr val="lt1"/>
              </a:solidFill>
              <a:latin typeface="Red Hat Display"/>
              <a:ea typeface="Red Hat Display"/>
              <a:cs typeface="Red Hat Display"/>
              <a:sym typeface="Red Hat Display"/>
            </a:endParaRPr>
          </a:p>
          <a:p>
            <a:pPr marL="457200" lvl="0" indent="-317500" algn="l" rtl="0">
              <a:spcBef>
                <a:spcPts val="0"/>
              </a:spcBef>
              <a:spcAft>
                <a:spcPts val="0"/>
              </a:spcAft>
              <a:buClr>
                <a:schemeClr val="lt1"/>
              </a:buClr>
              <a:buSzPts val="1400"/>
              <a:buFont typeface="Red Hat Display"/>
              <a:buChar char="-"/>
            </a:pPr>
            <a:r>
              <a:rPr lang="en">
                <a:solidFill>
                  <a:schemeClr val="lt1"/>
                </a:solidFill>
                <a:latin typeface="Red Hat Display"/>
                <a:ea typeface="Red Hat Display"/>
                <a:cs typeface="Red Hat Display"/>
                <a:sym typeface="Red Hat Display"/>
              </a:rPr>
              <a:t>Make a selection on the Argo data selection tool:  </a:t>
            </a:r>
            <a:r>
              <a:rPr lang="en" sz="1100" u="sng">
                <a:solidFill>
                  <a:schemeClr val="hlink"/>
                </a:solidFill>
                <a:hlinkClick r:id="rId7"/>
              </a:rPr>
              <a:t>https://dataselection.euro-argo.eu</a:t>
            </a:r>
            <a:r>
              <a:rPr lang="en">
                <a:solidFill>
                  <a:schemeClr val="lt1"/>
                </a:solidFill>
                <a:latin typeface="Red Hat Display"/>
                <a:ea typeface="Red Hat Display"/>
                <a:cs typeface="Red Hat Display"/>
                <a:sym typeface="Red Hat Display"/>
              </a:rPr>
              <a:t> </a:t>
            </a:r>
            <a:endParaRPr>
              <a:solidFill>
                <a:schemeClr val="lt1"/>
              </a:solidFill>
              <a:latin typeface="Red Hat Display"/>
              <a:ea typeface="Red Hat Display"/>
              <a:cs typeface="Red Hat Display"/>
              <a:sym typeface="Red Hat Display"/>
            </a:endParaRPr>
          </a:p>
          <a:p>
            <a:pPr marL="457200" lvl="0" indent="-317500" algn="l" rtl="0">
              <a:spcBef>
                <a:spcPts val="0"/>
              </a:spcBef>
              <a:spcAft>
                <a:spcPts val="0"/>
              </a:spcAft>
              <a:buClr>
                <a:schemeClr val="lt1"/>
              </a:buClr>
              <a:buSzPts val="1400"/>
              <a:buFont typeface="Red Hat Display"/>
              <a:buChar char="-"/>
            </a:pPr>
            <a:r>
              <a:rPr lang="en">
                <a:solidFill>
                  <a:schemeClr val="lt1"/>
                </a:solidFill>
                <a:latin typeface="Red Hat Display"/>
                <a:ea typeface="Red Hat Display"/>
                <a:cs typeface="Red Hat Display"/>
                <a:sym typeface="Red Hat Display"/>
              </a:rPr>
              <a:t>Select Argo data via ERRDAP:  </a:t>
            </a:r>
            <a:r>
              <a:rPr lang="en" sz="1100" u="sng">
                <a:solidFill>
                  <a:schemeClr val="hlink"/>
                </a:solidFill>
                <a:hlinkClick r:id="rId8"/>
              </a:rPr>
              <a:t>www.ifremer.fr/erddap/index.html</a:t>
            </a:r>
            <a:endParaRPr>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endParaRPr>
              <a:solidFill>
                <a:schemeClr val="lt1"/>
              </a:solidFill>
              <a:latin typeface="Red Hat Display"/>
              <a:ea typeface="Red Hat Display"/>
              <a:cs typeface="Red Hat Display"/>
              <a:sym typeface="Red Hat Display"/>
            </a:endParaRPr>
          </a:p>
          <a:p>
            <a:pPr marL="0" lvl="0" indent="0" algn="l" rtl="0">
              <a:spcBef>
                <a:spcPts val="0"/>
              </a:spcBef>
              <a:spcAft>
                <a:spcPts val="0"/>
              </a:spcAft>
              <a:buNone/>
            </a:pPr>
            <a:r>
              <a:rPr lang="en" b="1">
                <a:solidFill>
                  <a:schemeClr val="lt1"/>
                </a:solidFill>
                <a:latin typeface="Red Hat Display"/>
                <a:ea typeface="Red Hat Display"/>
                <a:cs typeface="Red Hat Display"/>
                <a:sym typeface="Red Hat Display"/>
              </a:rPr>
              <a:t>If you use an Argo product created by a third party and listed on this webpage </a:t>
            </a:r>
            <a:r>
              <a:rPr lang="en" b="1" u="sng">
                <a:solidFill>
                  <a:schemeClr val="hlink"/>
                </a:solidFill>
                <a:latin typeface="Red Hat Display"/>
                <a:ea typeface="Red Hat Display"/>
                <a:cs typeface="Red Hat Display"/>
                <a:sym typeface="Red Hat Display"/>
                <a:hlinkClick r:id="rId9"/>
              </a:rPr>
              <a:t>https://argo.ucsd.edu/data/argo-data-products/</a:t>
            </a:r>
            <a:r>
              <a:rPr lang="en" b="1">
                <a:solidFill>
                  <a:schemeClr val="lt1"/>
                </a:solidFill>
                <a:latin typeface="Red Hat Display"/>
                <a:ea typeface="Red Hat Display"/>
                <a:cs typeface="Red Hat Display"/>
                <a:sym typeface="Red Hat Display"/>
              </a:rPr>
              <a:t>, be aware that the Argo data in that product may not be up to date.  Contact the producers for more information. </a:t>
            </a:r>
            <a:r>
              <a:rPr lang="en">
                <a:solidFill>
                  <a:schemeClr val="lt1"/>
                </a:solidFill>
                <a:latin typeface="Red Hat Display"/>
                <a:ea typeface="Red Hat Display"/>
                <a:cs typeface="Red Hat Display"/>
                <a:sym typeface="Red Hat Display"/>
              </a:rPr>
              <a:t> </a:t>
            </a:r>
            <a:endParaRPr>
              <a:solidFill>
                <a:schemeClr val="lt1"/>
              </a:solidFill>
              <a:latin typeface="Red Hat Display"/>
              <a:ea typeface="Red Hat Display"/>
              <a:cs typeface="Red Hat Display"/>
              <a:sym typeface="Red Hat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635741" y="1"/>
            <a:ext cx="8077800" cy="7548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a:t>A validation example using altimetry</a:t>
            </a:r>
            <a:endParaRPr/>
          </a:p>
        </p:txBody>
      </p:sp>
      <p:pic>
        <p:nvPicPr>
          <p:cNvPr id="145" name="Google Shape;145;p25"/>
          <p:cNvPicPr preferRelativeResize="0"/>
          <p:nvPr/>
        </p:nvPicPr>
        <p:blipFill>
          <a:blip r:embed="rId3">
            <a:alphaModFix/>
          </a:blip>
          <a:stretch>
            <a:fillRect/>
          </a:stretch>
        </p:blipFill>
        <p:spPr>
          <a:xfrm>
            <a:off x="4448150" y="907201"/>
            <a:ext cx="3931815" cy="4083899"/>
          </a:xfrm>
          <a:prstGeom prst="rect">
            <a:avLst/>
          </a:prstGeom>
          <a:noFill/>
          <a:ln>
            <a:noFill/>
          </a:ln>
        </p:spPr>
      </p:pic>
      <p:pic>
        <p:nvPicPr>
          <p:cNvPr id="146" name="Google Shape;146;p25"/>
          <p:cNvPicPr preferRelativeResize="0"/>
          <p:nvPr/>
        </p:nvPicPr>
        <p:blipFill>
          <a:blip r:embed="rId4">
            <a:alphaModFix/>
          </a:blip>
          <a:stretch>
            <a:fillRect/>
          </a:stretch>
        </p:blipFill>
        <p:spPr>
          <a:xfrm>
            <a:off x="3965650" y="907200"/>
            <a:ext cx="330950" cy="3533200"/>
          </a:xfrm>
          <a:prstGeom prst="rect">
            <a:avLst/>
          </a:prstGeom>
          <a:noFill/>
          <a:ln>
            <a:noFill/>
          </a:ln>
        </p:spPr>
      </p:pic>
      <p:sp>
        <p:nvSpPr>
          <p:cNvPr id="147" name="Google Shape;147;p25"/>
          <p:cNvSpPr txBox="1"/>
          <p:nvPr/>
        </p:nvSpPr>
        <p:spPr>
          <a:xfrm>
            <a:off x="247135" y="907125"/>
            <a:ext cx="3628365" cy="35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Red Hat Display"/>
                <a:ea typeface="Red Hat Display"/>
                <a:cs typeface="Red Hat Display"/>
                <a:sym typeface="Red Hat Display"/>
              </a:rPr>
              <a:t>Comparison of Sea Level Anomaly (SLA) from altimetry and Dynamic Height Anomaly (DHA) from Argo shows that </a:t>
            </a:r>
            <a:endParaRPr sz="1500" dirty="0">
              <a:latin typeface="Red Hat Display"/>
              <a:ea typeface="Red Hat Display"/>
              <a:cs typeface="Red Hat Display"/>
              <a:sym typeface="Red Hat Display"/>
            </a:endParaRPr>
          </a:p>
          <a:p>
            <a:pPr marL="457200" lvl="0" indent="-323850" algn="l" rtl="0">
              <a:spcBef>
                <a:spcPts val="0"/>
              </a:spcBef>
              <a:spcAft>
                <a:spcPts val="0"/>
              </a:spcAft>
              <a:buSzPts val="1500"/>
              <a:buFont typeface="Red Hat Display"/>
              <a:buAutoNum type="arabicPeriod"/>
            </a:pPr>
            <a:r>
              <a:rPr lang="en" sz="1500" dirty="0">
                <a:latin typeface="Red Hat Display"/>
                <a:ea typeface="Red Hat Display"/>
                <a:cs typeface="Red Hat Display"/>
                <a:sym typeface="Red Hat Display"/>
              </a:rPr>
              <a:t>Delayed mode data is more accurate </a:t>
            </a:r>
            <a:endParaRPr sz="1500" dirty="0">
              <a:latin typeface="Red Hat Display"/>
              <a:ea typeface="Red Hat Display"/>
              <a:cs typeface="Red Hat Display"/>
              <a:sym typeface="Red Hat Display"/>
            </a:endParaRPr>
          </a:p>
          <a:p>
            <a:pPr marL="457200" lvl="0" indent="-323850" algn="l" rtl="0">
              <a:spcBef>
                <a:spcPts val="0"/>
              </a:spcBef>
              <a:spcAft>
                <a:spcPts val="0"/>
              </a:spcAft>
              <a:buSzPts val="1500"/>
              <a:buFont typeface="Red Hat Display"/>
              <a:buAutoNum type="arabicPeriod"/>
            </a:pPr>
            <a:r>
              <a:rPr lang="en" sz="1500" dirty="0">
                <a:latin typeface="Red Hat Display"/>
                <a:ea typeface="Red Hat Display"/>
                <a:cs typeface="Red Hat Display"/>
                <a:sym typeface="Red Hat Display"/>
              </a:rPr>
              <a:t>Real time errors are being removed from the data system via quality control flags  </a:t>
            </a:r>
            <a:endParaRPr sz="1500" dirty="0">
              <a:latin typeface="Red Hat Display"/>
              <a:ea typeface="Red Hat Display"/>
              <a:cs typeface="Red Hat Display"/>
              <a:sym typeface="Red Hat Display"/>
            </a:endParaRPr>
          </a:p>
        </p:txBody>
      </p:sp>
      <p:pic>
        <p:nvPicPr>
          <p:cNvPr id="148" name="Google Shape;148;p25"/>
          <p:cNvPicPr preferRelativeResize="0"/>
          <p:nvPr/>
        </p:nvPicPr>
        <p:blipFill>
          <a:blip r:embed="rId5">
            <a:alphaModFix/>
          </a:blip>
          <a:stretch>
            <a:fillRect/>
          </a:stretch>
        </p:blipFill>
        <p:spPr>
          <a:xfrm>
            <a:off x="7058875" y="1234000"/>
            <a:ext cx="1654675" cy="1217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HOI COLORS">
      <a:dk1>
        <a:srgbClr val="041E41"/>
      </a:dk1>
      <a:lt1>
        <a:srgbClr val="FFFFFF"/>
      </a:lt1>
      <a:dk2>
        <a:srgbClr val="0069B1"/>
      </a:dk2>
      <a:lt2>
        <a:srgbClr val="00A9E0"/>
      </a:lt2>
      <a:accent1>
        <a:srgbClr val="00B7BD"/>
      </a:accent1>
      <a:accent2>
        <a:srgbClr val="B7BF10"/>
      </a:accent2>
      <a:accent3>
        <a:srgbClr val="EE5340"/>
      </a:accent3>
      <a:accent4>
        <a:srgbClr val="FFD100"/>
      </a:accent4>
      <a:accent5>
        <a:srgbClr val="031D41"/>
      </a:accent5>
      <a:accent6>
        <a:srgbClr val="BBBCBC"/>
      </a:accent6>
      <a:hlink>
        <a:srgbClr val="CDD74C"/>
      </a:hlink>
      <a:folHlink>
        <a:srgbClr val="B7BF1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4413</TotalTime>
  <Words>1836</Words>
  <Application>Microsoft Office PowerPoint</Application>
  <PresentationFormat>On-screen Show (16:9)</PresentationFormat>
  <Paragraphs>165</Paragraphs>
  <Slides>21</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Calibri</vt:lpstr>
      <vt:lpstr>Red Hat Display</vt:lpstr>
      <vt:lpstr>Arial</vt:lpstr>
      <vt:lpstr>Tahoma</vt:lpstr>
      <vt:lpstr>Simple Light</vt:lpstr>
      <vt:lpstr>Office Theme</vt:lpstr>
      <vt:lpstr>What’s new with Argo data? </vt:lpstr>
      <vt:lpstr>Number of Argo profiles measured per year</vt:lpstr>
      <vt:lpstr>Number of Argo profiles measured per year</vt:lpstr>
      <vt:lpstr>80% of core Argo data are now delivered in 6 hours</vt:lpstr>
      <vt:lpstr>80% of core Argo data are now delivered in 6 hours</vt:lpstr>
      <vt:lpstr>Argo is a living dataset</vt:lpstr>
      <vt:lpstr>Argo is a living dataset</vt:lpstr>
      <vt:lpstr>Argo is a living dataset</vt:lpstr>
      <vt:lpstr>A validation example using altimetry</vt:lpstr>
      <vt:lpstr>What is Abrupt Salty Drift?  How often does it occur?  </vt:lpstr>
      <vt:lpstr>What is the status BGC Argo data quality?</vt:lpstr>
      <vt:lpstr>What is happening with the new RBR CTD?</vt:lpstr>
      <vt:lpstr>What sensors are new in BGC-Argo?</vt:lpstr>
      <vt:lpstr>What sensors are new in BGC-Argo?</vt:lpstr>
      <vt:lpstr>What new BGC sensors might be coming in the future?</vt:lpstr>
      <vt:lpstr>What new data is in Argo files?</vt:lpstr>
      <vt:lpstr>Updates on accessing Argo data</vt:lpstr>
      <vt:lpstr>Updates on accessing Argo GDAC data </vt:lpstr>
      <vt:lpstr>Updates on accessing Argo data via database</vt:lpstr>
      <vt:lpstr>Need help using Argo data?  Try these tools!</vt:lpstr>
      <vt:lpstr>Have more questions or want to stay up to 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with Argo data? </dc:title>
  <cp:lastModifiedBy>Scanderbeg, Megan</cp:lastModifiedBy>
  <cp:revision>7</cp:revision>
  <dcterms:modified xsi:type="dcterms:W3CDTF">2024-02-08T19:53:35Z</dcterms:modified>
</cp:coreProperties>
</file>